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850" r:id="rId3"/>
    <p:sldId id="886" r:id="rId4"/>
    <p:sldId id="887" r:id="rId5"/>
    <p:sldId id="888" r:id="rId6"/>
    <p:sldId id="889" r:id="rId7"/>
    <p:sldId id="934" r:id="rId8"/>
    <p:sldId id="891" r:id="rId9"/>
    <p:sldId id="890" r:id="rId10"/>
    <p:sldId id="935" r:id="rId11"/>
    <p:sldId id="936" r:id="rId12"/>
    <p:sldId id="793" r:id="rId13"/>
    <p:sldId id="892" r:id="rId14"/>
    <p:sldId id="893" r:id="rId15"/>
    <p:sldId id="894" r:id="rId16"/>
    <p:sldId id="895" r:id="rId17"/>
    <p:sldId id="896" r:id="rId18"/>
    <p:sldId id="897" r:id="rId19"/>
    <p:sldId id="901" r:id="rId20"/>
    <p:sldId id="902" r:id="rId21"/>
    <p:sldId id="903" r:id="rId22"/>
    <p:sldId id="898" r:id="rId23"/>
    <p:sldId id="899" r:id="rId24"/>
    <p:sldId id="900" r:id="rId25"/>
    <p:sldId id="927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2" r:id="rId34"/>
    <p:sldId id="913" r:id="rId35"/>
    <p:sldId id="932" r:id="rId36"/>
    <p:sldId id="914" r:id="rId37"/>
    <p:sldId id="937" r:id="rId38"/>
    <p:sldId id="915" r:id="rId39"/>
    <p:sldId id="917" r:id="rId40"/>
    <p:sldId id="916" r:id="rId41"/>
    <p:sldId id="918" r:id="rId42"/>
    <p:sldId id="925" r:id="rId43"/>
    <p:sldId id="920" r:id="rId44"/>
    <p:sldId id="921" r:id="rId45"/>
    <p:sldId id="928" r:id="rId46"/>
    <p:sldId id="922" r:id="rId47"/>
    <p:sldId id="926" r:id="rId48"/>
    <p:sldId id="923" r:id="rId49"/>
    <p:sldId id="924" r:id="rId50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FF99"/>
    <a:srgbClr val="FFFFCC"/>
    <a:srgbClr val="FFCC00"/>
    <a:srgbClr val="CCFF99"/>
    <a:srgbClr val="FF99FF"/>
    <a:srgbClr val="009242"/>
    <a:srgbClr val="00823B"/>
    <a:srgbClr val="FF99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80192" autoAdjust="0"/>
  </p:normalViewPr>
  <p:slideViewPr>
    <p:cSldViewPr>
      <p:cViewPr varScale="1">
        <p:scale>
          <a:sx n="86" d="100"/>
          <a:sy n="86" d="100"/>
        </p:scale>
        <p:origin x="127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52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54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71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889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51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869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521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674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4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52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595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378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841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650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210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052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262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724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033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119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931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261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824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876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510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741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733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622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472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032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240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38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758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110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680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858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308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142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932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610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915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590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9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163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266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26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54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61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latin typeface="Arial Black" pitchFamily="34" charset="0"/>
                <a:ea typeface="宋体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itchFamily="2" charset="2"/>
        <a:buChar char="p"/>
        <a:defRPr sz="3200">
          <a:solidFill>
            <a:schemeClr val="tx1"/>
          </a:solidFill>
          <a:latin typeface="Courier New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Courier New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itchFamily="2" charset="2"/>
        <a:buChar char="p"/>
        <a:defRPr sz="2400">
          <a:solidFill>
            <a:schemeClr val="tx1"/>
          </a:solidFill>
          <a:latin typeface="Courier New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数据结构 </a:t>
            </a:r>
            <a:r>
              <a:rPr lang="zh-CN" altLang="en-US" sz="54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第十五讲</a:t>
            </a:r>
            <a:endParaRPr lang="zh-CN" altLang="en-US" sz="5400" b="1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                         </a:t>
            </a:r>
            <a:r>
              <a:rPr lang="en-US" altLang="zh-CN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树与红黑树</a:t>
            </a:r>
            <a:endParaRPr lang="en-US" altLang="zh-CN" sz="4800" b="1" dirty="0" smtClean="0">
              <a:solidFill>
                <a:srgbClr val="0000CC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itchFamily="2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刘烨斌</a:t>
            </a:r>
            <a:endParaRPr lang="en-US" altLang="zh-CN" sz="36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清华大学自动化系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7373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28799" y="2214563"/>
            <a:ext cx="7560840" cy="278333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28799" y="1926531"/>
            <a:ext cx="7560840" cy="288032"/>
          </a:xfrm>
          <a:prstGeom prst="rect">
            <a:avLst/>
          </a:prstGeom>
          <a:solidFill>
            <a:srgbClr val="99FF66">
              <a:alpha val="6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340768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树节点模板类</a:t>
            </a:r>
          </a:p>
          <a:p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smtClean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parent;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父节点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key;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关键码向量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)&gt; child;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孩子向量（其长度总比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key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多一）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() { parent = </a:t>
            </a:r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}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parent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作为根节点，而且初始时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只有一个关键码，以及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( 1,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两个孩子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89640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33" y="1340768"/>
            <a:ext cx="8820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树模板类</a:t>
            </a:r>
          </a:p>
          <a:p>
            <a:endParaRPr lang="en-US" altLang="zh-CN" dirty="0" smtClean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protected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_size;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存放的关键码总数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_order;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树的阶次，至少为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3——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创建时指定，一般不能修改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_root;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根节点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_hot;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en-US" altLang="zh-CN" b="1" dirty="0" err="1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BTree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::search()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最后访问的非</a:t>
            </a:r>
            <a:r>
              <a:rPr lang="zh-CN" altLang="en-US" b="1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空节点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位置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因插入而上溢之后的分裂处理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因删除而下溢之后的合并处理</a:t>
            </a:r>
          </a:p>
          <a:p>
            <a:endParaRPr lang="en-US" altLang="zh-CN" dirty="0" smtClean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…</a:t>
            </a: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0090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85698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关键码查找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树结构适用于在相对更小的内存中，实现对大规模数据的高效操作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大规模数据如下图组织于外存，对于活跃的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树，其根节点会常驻于内存；任一时刻通常只有另一节点常驻于内存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各节点内包含多个关键码，需经过多次内存比较，才能确定应该转入下一层哪个节点继续查找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67743" y="4149080"/>
            <a:ext cx="7558707" cy="2622842"/>
            <a:chOff x="683568" y="3716815"/>
            <a:chExt cx="7558707" cy="2622842"/>
          </a:xfrm>
        </p:grpSpPr>
        <p:sp>
          <p:nvSpPr>
            <p:cNvPr id="5" name="梯形 4"/>
            <p:cNvSpPr/>
            <p:nvPr/>
          </p:nvSpPr>
          <p:spPr bwMode="auto">
            <a:xfrm>
              <a:off x="683568" y="3716815"/>
              <a:ext cx="7558707" cy="2232248"/>
            </a:xfrm>
            <a:prstGeom prst="trapezoid">
              <a:avLst>
                <a:gd name="adj" fmla="val 131141"/>
              </a:avLst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3606425" y="3725983"/>
              <a:ext cx="1728192" cy="288032"/>
            </a:xfrm>
            <a:prstGeom prst="roundRect">
              <a:avLst/>
            </a:prstGeom>
            <a:solidFill>
              <a:schemeClr val="accent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4758553" y="3725983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42" idx="1"/>
            </p:cNvCxnSpPr>
            <p:nvPr/>
          </p:nvCxnSpPr>
          <p:spPr bwMode="auto">
            <a:xfrm>
              <a:off x="3606425" y="3869999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4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0" name="圆角矩形 19"/>
            <p:cNvSpPr/>
            <p:nvPr/>
          </p:nvSpPr>
          <p:spPr bwMode="auto">
            <a:xfrm>
              <a:off x="4542529" y="4467670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54597" y="4467670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542529" y="4611686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4" name="圆角矩形 23"/>
            <p:cNvSpPr/>
            <p:nvPr/>
          </p:nvSpPr>
          <p:spPr bwMode="auto">
            <a:xfrm>
              <a:off x="3750441" y="5146746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4789420" y="5146746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3750441" y="5290762"/>
              <a:ext cx="1038979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7" name="圆角矩形 26"/>
            <p:cNvSpPr/>
            <p:nvPr/>
          </p:nvSpPr>
          <p:spPr bwMode="auto">
            <a:xfrm>
              <a:off x="4902569" y="5661031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54697" y="5671694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/>
            <p:cNvCxnSpPr>
              <a:endCxn id="28" idx="1"/>
            </p:cNvCxnSpPr>
            <p:nvPr/>
          </p:nvCxnSpPr>
          <p:spPr bwMode="auto">
            <a:xfrm>
              <a:off x="4902569" y="5805047"/>
              <a:ext cx="1152128" cy="10663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14" name="任意多边形 13"/>
            <p:cNvSpPr/>
            <p:nvPr/>
          </p:nvSpPr>
          <p:spPr bwMode="auto">
            <a:xfrm>
              <a:off x="3985476" y="4003352"/>
              <a:ext cx="1579730" cy="597183"/>
            </a:xfrm>
            <a:custGeom>
              <a:avLst/>
              <a:gdLst>
                <a:gd name="connsiteX0" fmla="*/ 793181 w 1579730"/>
                <a:gd name="connsiteY0" fmla="*/ 0 h 621586"/>
                <a:gd name="connsiteX1" fmla="*/ 1558606 w 1579730"/>
                <a:gd name="connsiteY1" fmla="*/ 236305 h 621586"/>
                <a:gd name="connsiteX2" fmla="*/ 48304 w 1579730"/>
                <a:gd name="connsiteY2" fmla="*/ 369869 h 621586"/>
                <a:gd name="connsiteX3" fmla="*/ 520916 w 1579730"/>
                <a:gd name="connsiteY3" fmla="*/ 621586 h 6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730" h="621586">
                  <a:moveTo>
                    <a:pt x="793181" y="0"/>
                  </a:moveTo>
                  <a:cubicBezTo>
                    <a:pt x="1237966" y="87330"/>
                    <a:pt x="1682752" y="174660"/>
                    <a:pt x="1558606" y="236305"/>
                  </a:cubicBezTo>
                  <a:cubicBezTo>
                    <a:pt x="1434460" y="297950"/>
                    <a:pt x="221252" y="305656"/>
                    <a:pt x="48304" y="369869"/>
                  </a:cubicBezTo>
                  <a:cubicBezTo>
                    <a:pt x="-124644" y="434082"/>
                    <a:pt x="198136" y="527834"/>
                    <a:pt x="520916" y="621586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2843865" y="4756701"/>
              <a:ext cx="2884246" cy="539393"/>
            </a:xfrm>
            <a:custGeom>
              <a:avLst/>
              <a:gdLst>
                <a:gd name="connsiteX0" fmla="*/ 2381894 w 2884246"/>
                <a:gd name="connsiteY0" fmla="*/ 0 h 539393"/>
                <a:gd name="connsiteX1" fmla="*/ 2720941 w 2884246"/>
                <a:gd name="connsiteY1" fmla="*/ 200346 h 539393"/>
                <a:gd name="connsiteX2" fmla="*/ 90757 w 2884246"/>
                <a:gd name="connsiteY2" fmla="*/ 287677 h 539393"/>
                <a:gd name="connsiteX3" fmla="*/ 861319 w 2884246"/>
                <a:gd name="connsiteY3" fmla="*/ 539393 h 53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246" h="539393">
                  <a:moveTo>
                    <a:pt x="2381894" y="0"/>
                  </a:moveTo>
                  <a:cubicBezTo>
                    <a:pt x="2742345" y="76200"/>
                    <a:pt x="3102797" y="152400"/>
                    <a:pt x="2720941" y="200346"/>
                  </a:cubicBezTo>
                  <a:cubicBezTo>
                    <a:pt x="2339085" y="248292"/>
                    <a:pt x="400694" y="231169"/>
                    <a:pt x="90757" y="287677"/>
                  </a:cubicBezTo>
                  <a:cubicBezTo>
                    <a:pt x="-219180" y="344185"/>
                    <a:pt x="321069" y="441789"/>
                    <a:pt x="861319" y="539393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413636" y="5443017"/>
              <a:ext cx="788605" cy="349321"/>
            </a:xfrm>
            <a:custGeom>
              <a:avLst/>
              <a:gdLst>
                <a:gd name="connsiteX0" fmla="*/ 411255 w 788605"/>
                <a:gd name="connsiteY0" fmla="*/ 0 h 349321"/>
                <a:gd name="connsiteX1" fmla="*/ 775987 w 788605"/>
                <a:gd name="connsiteY1" fmla="*/ 77056 h 349321"/>
                <a:gd name="connsiteX2" fmla="*/ 5425 w 788605"/>
                <a:gd name="connsiteY2" fmla="*/ 215757 h 349321"/>
                <a:gd name="connsiteX3" fmla="*/ 493448 w 788605"/>
                <a:gd name="connsiteY3" fmla="*/ 349321 h 34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05" h="349321">
                  <a:moveTo>
                    <a:pt x="411255" y="0"/>
                  </a:moveTo>
                  <a:cubicBezTo>
                    <a:pt x="627440" y="20548"/>
                    <a:pt x="843625" y="41097"/>
                    <a:pt x="775987" y="77056"/>
                  </a:cubicBezTo>
                  <a:cubicBezTo>
                    <a:pt x="708349" y="113015"/>
                    <a:pt x="52515" y="170380"/>
                    <a:pt x="5425" y="215757"/>
                  </a:cubicBezTo>
                  <a:cubicBezTo>
                    <a:pt x="-41665" y="261134"/>
                    <a:pt x="225891" y="305227"/>
                    <a:pt x="493448" y="349321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 bwMode="auto">
            <a:xfrm>
              <a:off x="6090701" y="5959726"/>
              <a:ext cx="0" cy="20536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ot"/>
              <a:round/>
              <a:headEnd type="none"/>
              <a:tailEnd type="stealth" w="lg" len="lg"/>
            </a:ln>
            <a:effectLst/>
          </p:spPr>
        </p:cxnSp>
        <p:sp>
          <p:nvSpPr>
            <p:cNvPr id="45" name="圆角矩形 44"/>
            <p:cNvSpPr/>
            <p:nvPr/>
          </p:nvSpPr>
          <p:spPr bwMode="auto">
            <a:xfrm>
              <a:off x="5946685" y="6142463"/>
              <a:ext cx="288032" cy="6156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6022885" y="6214471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6022885" y="6286479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385187" y="4848134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找不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大于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2925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07504" y="1124744"/>
            <a:ext cx="44902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键码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805047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101120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595381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2883413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17144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1155221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2091325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67189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1284033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723173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1451070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63038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2815200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3185804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3387469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671184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2955421" y="2811137"/>
            <a:ext cx="288032" cy="255852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385505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2101841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195363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3747509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3465625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1949063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723173" y="3066927"/>
            <a:ext cx="3312368" cy="267678"/>
            <a:chOff x="5004048" y="3714999"/>
            <a:chExt cx="3312368" cy="267678"/>
          </a:xfrm>
        </p:grpSpPr>
        <p:cxnSp>
          <p:nvCxnSpPr>
            <p:cNvPr id="70" name="直接箭头连接符 69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3" name="直接箭头连接符 52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5" name="直接箭头连接符 54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7" name="直接箭头连接符 6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9" name="直接箭头连接符 68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68" name="矩形 67"/>
          <p:cNvSpPr/>
          <p:nvPr/>
        </p:nvSpPr>
        <p:spPr>
          <a:xfrm>
            <a:off x="542012" y="3444693"/>
            <a:ext cx="3565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41,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25,34,43,37,40,41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的比较而成功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6267083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47324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057417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345449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63348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>
            <a:endCxn id="72" idx="0"/>
          </p:cNvCxnSpPr>
          <p:nvPr/>
        </p:nvCxnSpPr>
        <p:spPr bwMode="auto">
          <a:xfrm flipH="1">
            <a:off x="5617257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8" name="直接箭头连接符 77"/>
          <p:cNvCxnSpPr/>
          <p:nvPr/>
        </p:nvCxnSpPr>
        <p:spPr bwMode="auto">
          <a:xfrm>
            <a:off x="6553361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9" name="直接箭头连接符 78"/>
          <p:cNvCxnSpPr/>
          <p:nvPr/>
        </p:nvCxnSpPr>
        <p:spPr bwMode="auto">
          <a:xfrm flipH="1">
            <a:off x="5329225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0" name="直接箭头连接符 79"/>
          <p:cNvCxnSpPr/>
          <p:nvPr/>
        </p:nvCxnSpPr>
        <p:spPr bwMode="auto">
          <a:xfrm>
            <a:off x="5746069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5" name="矩形 84"/>
          <p:cNvSpPr/>
          <p:nvPr/>
        </p:nvSpPr>
        <p:spPr bwMode="auto">
          <a:xfrm>
            <a:off x="5185209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5913106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5625074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/>
          <p:cNvCxnSpPr>
            <a:endCxn id="92" idx="0"/>
          </p:cNvCxnSpPr>
          <p:nvPr/>
        </p:nvCxnSpPr>
        <p:spPr bwMode="auto">
          <a:xfrm flipH="1">
            <a:off x="7277236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0" name="直接箭头连接符 89"/>
          <p:cNvCxnSpPr/>
          <p:nvPr/>
        </p:nvCxnSpPr>
        <p:spPr bwMode="auto">
          <a:xfrm>
            <a:off x="7647840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1" name="矩形 90"/>
          <p:cNvSpPr/>
          <p:nvPr/>
        </p:nvSpPr>
        <p:spPr bwMode="auto">
          <a:xfrm>
            <a:off x="7849505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7133220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417457" y="2811137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847541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 flipH="1">
            <a:off x="6563877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7" name="矩形 96"/>
          <p:cNvSpPr/>
          <p:nvPr/>
        </p:nvSpPr>
        <p:spPr bwMode="auto">
          <a:xfrm>
            <a:off x="6415671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820954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箭头连接符 98"/>
          <p:cNvCxnSpPr>
            <a:endCxn id="98" idx="0"/>
          </p:cNvCxnSpPr>
          <p:nvPr/>
        </p:nvCxnSpPr>
        <p:spPr bwMode="auto">
          <a:xfrm>
            <a:off x="7927661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6411099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13" name="组合 112"/>
          <p:cNvGrpSpPr/>
          <p:nvPr/>
        </p:nvGrpSpPr>
        <p:grpSpPr>
          <a:xfrm>
            <a:off x="5185209" y="3066927"/>
            <a:ext cx="3312368" cy="267678"/>
            <a:chOff x="5004048" y="3714999"/>
            <a:chExt cx="3312368" cy="267678"/>
          </a:xfrm>
        </p:grpSpPr>
        <p:cxnSp>
          <p:nvCxnSpPr>
            <p:cNvPr id="114" name="直接箭头连接符 113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5" name="直接箭头连接符 114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6" name="直接箭头连接符 115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7" name="直接箭头连接符 116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8" name="直接箭头连接符 117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9" name="直接箭头连接符 118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0" name="直接箭头连接符 119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1" name="直接箭头连接符 120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2" name="直接箭头连接符 12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3" name="直接箭头连接符 12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9242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29" name="矩形 128"/>
          <p:cNvSpPr/>
          <p:nvPr/>
        </p:nvSpPr>
        <p:spPr>
          <a:xfrm>
            <a:off x="5004048" y="3444693"/>
            <a:ext cx="3567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42,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最后失败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86" y="4064859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&gt;::search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B-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树中查找关键码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_root; _hot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从根节点出发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{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逐层查找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在当前节点中，找到不大于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的最大关键码（向量查找）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( 0 &lt;= r ) &amp;&amp;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v-&gt;key[r] )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成功：在当前节点中命中目标关键码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_hot = v; v = v-&gt;child[r + 1];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否则，转入对应子树（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指向其父）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——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需做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I/O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，最费时间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这里在向量内是二分查找，但对通常的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_order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可直接顺序查找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失败：最终抵达外部节点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79512" y="5877272"/>
            <a:ext cx="8714845" cy="82775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复杂度：每次访问需做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次外存读取，为原先的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1/log</a:t>
            </a:r>
            <a:r>
              <a:rPr lang="en-US" altLang="zh-CN" sz="2400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通常为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1024,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故改进效率在一个数量级左右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60203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关键码插入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否则，查找过程终止于叶子节点的某个键码，其父节点为叶子节点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调用向量的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节点查找合适的插入位置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将关键码插入该位置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r+1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判断并处理上溢（关键码个数大于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m-1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solveOverflow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函数进行处理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308" y="4645028"/>
            <a:ext cx="81029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确认目标节点不存在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的有序关键码向量中查找合适的插入位置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+ 1,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将新关键码插至对应的位置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+ 2,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创建一个空子树指针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更新全树规模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_hot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如有必要，需做分裂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插入成功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3192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上溢与分裂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插入关键码后，发生上溢的节点，其关键码个数必为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。若取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或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则它们依次为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,,…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𝒔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分裂为前后两个节点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,,…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{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令关键码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上升一层，归入父节点（若存在）所在的位置，并以左右两节点作为该关键码的两个孩子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若上溢发生传递（往上层），则迭代进行分裂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若至根节点处，则从最顶端增加一层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blipFill>
                <a:blip r:embed="rId3"/>
                <a:stretch>
                  <a:fillRect l="-1583" t="-1781" r="-4474" b="-21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 bwMode="auto">
          <a:xfrm>
            <a:off x="2267744" y="306896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4572000" y="306528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816883" y="5733256"/>
            <a:ext cx="7597783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分裂操作次数不会超过全树树高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81405316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5743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>
            <a:off x="1697577" y="2025859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9" name="矩形 48"/>
          <p:cNvSpPr/>
          <p:nvPr/>
        </p:nvSpPr>
        <p:spPr bwMode="auto">
          <a:xfrm>
            <a:off x="1336302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96861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057420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1331640" y="2675735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2" name="矩形 51"/>
          <p:cNvSpPr/>
          <p:nvPr/>
        </p:nvSpPr>
        <p:spPr bwMode="auto">
          <a:xfrm>
            <a:off x="612911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73354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333797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694240" y="306896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54683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15126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13492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1697577" y="4219284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1335456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96438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57420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12911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73354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333797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974474" y="4534407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054683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415126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/>
          <p:nvPr/>
        </p:nvCxnSpPr>
        <p:spPr bwMode="auto">
          <a:xfrm>
            <a:off x="1331640" y="4869160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0" name="直接箭头连接符 69"/>
          <p:cNvCxnSpPr>
            <a:endCxn id="65" idx="0"/>
          </p:cNvCxnSpPr>
          <p:nvPr/>
        </p:nvCxnSpPr>
        <p:spPr bwMode="auto">
          <a:xfrm>
            <a:off x="972275" y="4876053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2" name="下箭头 71"/>
          <p:cNvSpPr/>
          <p:nvPr/>
        </p:nvSpPr>
        <p:spPr bwMode="auto">
          <a:xfrm>
            <a:off x="1314701" y="3566760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708681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/>
          <p:nvPr/>
        </p:nvCxnSpPr>
        <p:spPr bwMode="auto">
          <a:xfrm>
            <a:off x="4430515" y="2021833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5" name="矩形 74"/>
          <p:cNvSpPr/>
          <p:nvPr/>
        </p:nvSpPr>
        <p:spPr bwMode="auto">
          <a:xfrm>
            <a:off x="4069240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429799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90358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4064578" y="2671709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9" name="矩形 78"/>
          <p:cNvSpPr/>
          <p:nvPr/>
        </p:nvSpPr>
        <p:spPr bwMode="auto">
          <a:xfrm>
            <a:off x="3345849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706292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066735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4427178" y="3064934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787621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5148064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148064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下箭头 85"/>
          <p:cNvSpPr/>
          <p:nvPr/>
        </p:nvSpPr>
        <p:spPr bwMode="auto">
          <a:xfrm>
            <a:off x="403087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34643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/>
          <p:nvPr/>
        </p:nvCxnSpPr>
        <p:spPr bwMode="auto">
          <a:xfrm>
            <a:off x="4430515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9" name="矩形 88"/>
          <p:cNvSpPr/>
          <p:nvPr/>
        </p:nvSpPr>
        <p:spPr bwMode="auto">
          <a:xfrm>
            <a:off x="4068394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429376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90358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345849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70629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06673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707412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787621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14806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箭头连接符 97"/>
          <p:cNvCxnSpPr/>
          <p:nvPr/>
        </p:nvCxnSpPr>
        <p:spPr bwMode="auto">
          <a:xfrm>
            <a:off x="4064578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>
            <a:endCxn id="93" idx="0"/>
          </p:cNvCxnSpPr>
          <p:nvPr/>
        </p:nvCxnSpPr>
        <p:spPr bwMode="auto">
          <a:xfrm>
            <a:off x="3705213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0" name="矩形 99"/>
          <p:cNvSpPr/>
          <p:nvPr/>
        </p:nvSpPr>
        <p:spPr bwMode="auto">
          <a:xfrm>
            <a:off x="514533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下箭头 100"/>
          <p:cNvSpPr/>
          <p:nvPr/>
        </p:nvSpPr>
        <p:spPr bwMode="auto">
          <a:xfrm rot="16200000">
            <a:off x="5697138" y="485071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6575133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7659218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4" name="矩形 103"/>
          <p:cNvSpPr/>
          <p:nvPr/>
        </p:nvSpPr>
        <p:spPr bwMode="auto">
          <a:xfrm>
            <a:off x="729709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658079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8019061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57455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3499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95438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936115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801632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8376767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 bwMode="auto">
          <a:xfrm>
            <a:off x="7293281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4" name="直接箭头连接符 113"/>
          <p:cNvCxnSpPr>
            <a:endCxn id="108" idx="0"/>
          </p:cNvCxnSpPr>
          <p:nvPr/>
        </p:nvCxnSpPr>
        <p:spPr bwMode="auto">
          <a:xfrm>
            <a:off x="6933916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837404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0800000">
            <a:off x="726173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6511313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233277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231618" y="139335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7955241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510732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871175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31618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872295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7952504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8312947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7229461" y="266854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>
            <a:endCxn id="123" idx="0"/>
          </p:cNvCxnSpPr>
          <p:nvPr/>
        </p:nvCxnSpPr>
        <p:spPr bwMode="auto">
          <a:xfrm>
            <a:off x="6870096" y="267543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0" name="矩形 129"/>
          <p:cNvSpPr/>
          <p:nvPr/>
        </p:nvSpPr>
        <p:spPr bwMode="auto">
          <a:xfrm>
            <a:off x="8310220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>
            <a:endCxn id="125" idx="0"/>
          </p:cNvCxnSpPr>
          <p:nvPr/>
        </p:nvCxnSpPr>
        <p:spPr bwMode="auto">
          <a:xfrm flipH="1">
            <a:off x="7051438" y="1721210"/>
            <a:ext cx="178023" cy="612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>
            <a:off x="7600263" y="1730041"/>
            <a:ext cx="709957" cy="595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" name="矩形 2"/>
          <p:cNvSpPr/>
          <p:nvPr/>
        </p:nvSpPr>
        <p:spPr>
          <a:xfrm>
            <a:off x="497698" y="600517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m=6</a:t>
            </a:r>
            <a:endParaRPr lang="zh-CN" altLang="en-US" sz="2800" dirty="0"/>
          </a:p>
        </p:txBody>
      </p:sp>
      <p:sp>
        <p:nvSpPr>
          <p:cNvPr id="131" name="矩形 130"/>
          <p:cNvSpPr/>
          <p:nvPr/>
        </p:nvSpPr>
        <p:spPr>
          <a:xfrm>
            <a:off x="1989803" y="6005175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(3,6)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2800" dirty="0"/>
          </a:p>
        </p:txBody>
      </p:sp>
      <p:sp>
        <p:nvSpPr>
          <p:cNvPr id="133" name="矩形 132"/>
          <p:cNvSpPr/>
          <p:nvPr/>
        </p:nvSpPr>
        <p:spPr>
          <a:xfrm>
            <a:off x="3860479" y="6073973"/>
            <a:ext cx="4871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23984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 192"/>
          <p:cNvSpPr/>
          <p:nvPr/>
        </p:nvSpPr>
        <p:spPr bwMode="auto">
          <a:xfrm>
            <a:off x="2606222" y="1993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 bwMode="auto">
          <a:xfrm>
            <a:off x="1812380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矩形 194"/>
          <p:cNvSpPr/>
          <p:nvPr/>
        </p:nvSpPr>
        <p:spPr bwMode="auto">
          <a:xfrm>
            <a:off x="3396556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3684588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7" name="直接箭头连接符 196"/>
          <p:cNvCxnSpPr>
            <a:endCxn id="194" idx="0"/>
          </p:cNvCxnSpPr>
          <p:nvPr/>
        </p:nvCxnSpPr>
        <p:spPr bwMode="auto">
          <a:xfrm flipH="1">
            <a:off x="1956396" y="224923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8" name="直接箭头连接符 197"/>
          <p:cNvCxnSpPr/>
          <p:nvPr/>
        </p:nvCxnSpPr>
        <p:spPr bwMode="auto">
          <a:xfrm>
            <a:off x="2892500" y="224923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9" name="直接箭头连接符 198"/>
          <p:cNvCxnSpPr/>
          <p:nvPr/>
        </p:nvCxnSpPr>
        <p:spPr bwMode="auto">
          <a:xfrm flipH="1">
            <a:off x="1434087" y="276087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0" name="直接箭头连接符 199"/>
          <p:cNvCxnSpPr/>
          <p:nvPr/>
        </p:nvCxnSpPr>
        <p:spPr bwMode="auto">
          <a:xfrm>
            <a:off x="2085208" y="275917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1" name="矩形 200"/>
          <p:cNvSpPr/>
          <p:nvPr/>
        </p:nvSpPr>
        <p:spPr bwMode="auto">
          <a:xfrm>
            <a:off x="1164308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2252245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1964213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箭头连接符 203"/>
          <p:cNvCxnSpPr/>
          <p:nvPr/>
        </p:nvCxnSpPr>
        <p:spPr bwMode="auto">
          <a:xfrm flipH="1">
            <a:off x="3576056" y="276082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3986979" y="276447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6" name="矩形 205"/>
          <p:cNvSpPr/>
          <p:nvPr/>
        </p:nvSpPr>
        <p:spPr bwMode="auto">
          <a:xfrm>
            <a:off x="4188644" y="305781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572679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328700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9" name="直接箭头连接符 208"/>
          <p:cNvCxnSpPr/>
          <p:nvPr/>
        </p:nvCxnSpPr>
        <p:spPr bwMode="auto">
          <a:xfrm flipH="1">
            <a:off x="2903016" y="275154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0" name="矩形 209"/>
          <p:cNvSpPr/>
          <p:nvPr/>
        </p:nvSpPr>
        <p:spPr bwMode="auto">
          <a:xfrm>
            <a:off x="275481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1" name="直接箭头连接符 210"/>
          <p:cNvCxnSpPr/>
          <p:nvPr/>
        </p:nvCxnSpPr>
        <p:spPr bwMode="auto">
          <a:xfrm>
            <a:off x="2750977" y="180149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452340" y="305578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下箭头 212"/>
          <p:cNvSpPr/>
          <p:nvPr/>
        </p:nvSpPr>
        <p:spPr bwMode="auto">
          <a:xfrm rot="16200000">
            <a:off x="4812745" y="266339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7094034" y="19871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300192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7884368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8172400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/>
          <p:cNvCxnSpPr>
            <a:endCxn id="235" idx="0"/>
          </p:cNvCxnSpPr>
          <p:nvPr/>
        </p:nvCxnSpPr>
        <p:spPr bwMode="auto">
          <a:xfrm flipH="1">
            <a:off x="6444208" y="224296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9" name="直接箭头连接符 238"/>
          <p:cNvCxnSpPr/>
          <p:nvPr/>
        </p:nvCxnSpPr>
        <p:spPr bwMode="auto">
          <a:xfrm>
            <a:off x="7380312" y="2242962"/>
            <a:ext cx="815404" cy="258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0" name="直接箭头连接符 239"/>
          <p:cNvCxnSpPr/>
          <p:nvPr/>
        </p:nvCxnSpPr>
        <p:spPr bwMode="auto">
          <a:xfrm flipH="1">
            <a:off x="5921899" y="2754596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1" name="直接箭头连接符 240"/>
          <p:cNvCxnSpPr/>
          <p:nvPr/>
        </p:nvCxnSpPr>
        <p:spPr bwMode="auto">
          <a:xfrm>
            <a:off x="6573020" y="275290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2" name="矩形 241"/>
          <p:cNvSpPr/>
          <p:nvPr/>
        </p:nvSpPr>
        <p:spPr bwMode="auto">
          <a:xfrm>
            <a:off x="5456256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6740057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6452025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5" name="直接箭头连接符 244"/>
          <p:cNvCxnSpPr/>
          <p:nvPr/>
        </p:nvCxnSpPr>
        <p:spPr bwMode="auto">
          <a:xfrm flipH="1">
            <a:off x="8063868" y="275455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6" name="直接箭头连接符 245"/>
          <p:cNvCxnSpPr/>
          <p:nvPr/>
        </p:nvCxnSpPr>
        <p:spPr bwMode="auto">
          <a:xfrm>
            <a:off x="8474791" y="275819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8676456" y="30515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8060491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77481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7390828" y="274527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1" name="矩形 250"/>
          <p:cNvSpPr/>
          <p:nvPr/>
        </p:nvSpPr>
        <p:spPr bwMode="auto">
          <a:xfrm>
            <a:off x="724262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2" name="直接箭头连接符 251"/>
          <p:cNvCxnSpPr/>
          <p:nvPr/>
        </p:nvCxnSpPr>
        <p:spPr bwMode="auto">
          <a:xfrm>
            <a:off x="7238789" y="179522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3" name="矩形 252"/>
          <p:cNvSpPr/>
          <p:nvPr/>
        </p:nvSpPr>
        <p:spPr bwMode="auto">
          <a:xfrm>
            <a:off x="5744288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6033860" y="305065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下箭头 254"/>
          <p:cNvSpPr/>
          <p:nvPr/>
        </p:nvSpPr>
        <p:spPr bwMode="auto">
          <a:xfrm rot="16200000">
            <a:off x="437176" y="42146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787543" y="372136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1993701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577877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865909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/>
          <p:cNvCxnSpPr>
            <a:endCxn id="257" idx="0"/>
          </p:cNvCxnSpPr>
          <p:nvPr/>
        </p:nvCxnSpPr>
        <p:spPr bwMode="auto">
          <a:xfrm flipH="1">
            <a:off x="2137717" y="397721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1" name="直接箭头连接符 260"/>
          <p:cNvCxnSpPr/>
          <p:nvPr/>
        </p:nvCxnSpPr>
        <p:spPr bwMode="auto">
          <a:xfrm>
            <a:off x="3073821" y="3977218"/>
            <a:ext cx="793842" cy="260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3" name="直接箭头连接符 262"/>
          <p:cNvCxnSpPr/>
          <p:nvPr/>
        </p:nvCxnSpPr>
        <p:spPr bwMode="auto">
          <a:xfrm>
            <a:off x="2266529" y="448715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4" name="矩形 263"/>
          <p:cNvSpPr/>
          <p:nvPr/>
        </p:nvSpPr>
        <p:spPr bwMode="auto">
          <a:xfrm>
            <a:off x="1151411" y="479109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2433566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2145534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7" name="直接箭头连接符 266"/>
          <p:cNvCxnSpPr/>
          <p:nvPr/>
        </p:nvCxnSpPr>
        <p:spPr bwMode="auto">
          <a:xfrm flipH="1">
            <a:off x="3757377" y="448880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8" name="直接箭头连接符 267"/>
          <p:cNvCxnSpPr/>
          <p:nvPr/>
        </p:nvCxnSpPr>
        <p:spPr bwMode="auto">
          <a:xfrm>
            <a:off x="4168300" y="449245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9" name="矩形 268"/>
          <p:cNvSpPr/>
          <p:nvPr/>
        </p:nvSpPr>
        <p:spPr bwMode="auto">
          <a:xfrm>
            <a:off x="4369965" y="47857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754000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46832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2" name="直接箭头连接符 271"/>
          <p:cNvCxnSpPr/>
          <p:nvPr/>
        </p:nvCxnSpPr>
        <p:spPr bwMode="auto">
          <a:xfrm flipH="1">
            <a:off x="3084337" y="447952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3" name="矩形 272"/>
          <p:cNvSpPr/>
          <p:nvPr/>
        </p:nvSpPr>
        <p:spPr bwMode="auto">
          <a:xfrm>
            <a:off x="293613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4" name="直接箭头连接符 273"/>
          <p:cNvCxnSpPr/>
          <p:nvPr/>
        </p:nvCxnSpPr>
        <p:spPr bwMode="auto">
          <a:xfrm>
            <a:off x="2932298" y="352947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5" name="矩形 274"/>
          <p:cNvSpPr/>
          <p:nvPr/>
        </p:nvSpPr>
        <p:spPr bwMode="auto">
          <a:xfrm>
            <a:off x="1719658" y="42273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矩形 275"/>
          <p:cNvSpPr/>
          <p:nvPr/>
        </p:nvSpPr>
        <p:spPr bwMode="auto">
          <a:xfrm>
            <a:off x="1727369" y="47849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2" name="直接箭头连接符 261"/>
          <p:cNvCxnSpPr>
            <a:endCxn id="276" idx="0"/>
          </p:cNvCxnSpPr>
          <p:nvPr/>
        </p:nvCxnSpPr>
        <p:spPr bwMode="auto">
          <a:xfrm flipH="1">
            <a:off x="1871385" y="4488852"/>
            <a:ext cx="122317" cy="296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7" name="直接箭头连接符 276"/>
          <p:cNvCxnSpPr>
            <a:endCxn id="264" idx="0"/>
          </p:cNvCxnSpPr>
          <p:nvPr/>
        </p:nvCxnSpPr>
        <p:spPr bwMode="auto">
          <a:xfrm flipH="1">
            <a:off x="1295427" y="448979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8" name="下箭头 277"/>
          <p:cNvSpPr/>
          <p:nvPr/>
        </p:nvSpPr>
        <p:spPr bwMode="auto">
          <a:xfrm rot="16200000">
            <a:off x="4912919" y="413199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9" name="矩形 278"/>
          <p:cNvSpPr/>
          <p:nvPr/>
        </p:nvSpPr>
        <p:spPr bwMode="auto">
          <a:xfrm>
            <a:off x="7122221" y="37082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6328379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矩形 280"/>
          <p:cNvSpPr/>
          <p:nvPr/>
        </p:nvSpPr>
        <p:spPr bwMode="auto">
          <a:xfrm>
            <a:off x="7912555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8200587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3" name="直接箭头连接符 282"/>
          <p:cNvCxnSpPr>
            <a:endCxn id="280" idx="0"/>
          </p:cNvCxnSpPr>
          <p:nvPr/>
        </p:nvCxnSpPr>
        <p:spPr bwMode="auto">
          <a:xfrm flipH="1">
            <a:off x="6472395" y="396409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4" name="直接箭头连接符 283"/>
          <p:cNvCxnSpPr/>
          <p:nvPr/>
        </p:nvCxnSpPr>
        <p:spPr bwMode="auto">
          <a:xfrm>
            <a:off x="7408499" y="3964092"/>
            <a:ext cx="824195" cy="258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5" name="直接箭头连接符 284"/>
          <p:cNvCxnSpPr/>
          <p:nvPr/>
        </p:nvCxnSpPr>
        <p:spPr bwMode="auto">
          <a:xfrm>
            <a:off x="6601207" y="447403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86" name="矩形 285"/>
          <p:cNvSpPr/>
          <p:nvPr/>
        </p:nvSpPr>
        <p:spPr bwMode="auto">
          <a:xfrm>
            <a:off x="5486089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7" name="矩形 286"/>
          <p:cNvSpPr/>
          <p:nvPr/>
        </p:nvSpPr>
        <p:spPr bwMode="auto">
          <a:xfrm>
            <a:off x="6876256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矩形 287"/>
          <p:cNvSpPr/>
          <p:nvPr/>
        </p:nvSpPr>
        <p:spPr bwMode="auto">
          <a:xfrm>
            <a:off x="6300192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 flipH="1">
            <a:off x="8092055" y="447568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>
            <a:off x="8502978" y="447932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1" name="矩形 290"/>
          <p:cNvSpPr/>
          <p:nvPr/>
        </p:nvSpPr>
        <p:spPr bwMode="auto">
          <a:xfrm>
            <a:off x="8704643" y="477266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矩形 291"/>
          <p:cNvSpPr/>
          <p:nvPr/>
        </p:nvSpPr>
        <p:spPr bwMode="auto">
          <a:xfrm>
            <a:off x="8088678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矩形 292"/>
          <p:cNvSpPr/>
          <p:nvPr/>
        </p:nvSpPr>
        <p:spPr bwMode="auto">
          <a:xfrm>
            <a:off x="780299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4" name="直接箭头连接符 293"/>
          <p:cNvCxnSpPr/>
          <p:nvPr/>
        </p:nvCxnSpPr>
        <p:spPr bwMode="auto">
          <a:xfrm flipH="1">
            <a:off x="7419015" y="446640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5" name="矩形 294"/>
          <p:cNvSpPr/>
          <p:nvPr/>
        </p:nvSpPr>
        <p:spPr bwMode="auto">
          <a:xfrm>
            <a:off x="727080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6" name="直接箭头连接符 295"/>
          <p:cNvCxnSpPr/>
          <p:nvPr/>
        </p:nvCxnSpPr>
        <p:spPr bwMode="auto">
          <a:xfrm>
            <a:off x="7266976" y="351635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7" name="矩形 296"/>
          <p:cNvSpPr/>
          <p:nvPr/>
        </p:nvSpPr>
        <p:spPr bwMode="auto">
          <a:xfrm>
            <a:off x="6054336" y="421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矩形 297"/>
          <p:cNvSpPr/>
          <p:nvPr/>
        </p:nvSpPr>
        <p:spPr bwMode="auto">
          <a:xfrm>
            <a:off x="5925164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9" name="直接箭头连接符 298"/>
          <p:cNvCxnSpPr/>
          <p:nvPr/>
        </p:nvCxnSpPr>
        <p:spPr bwMode="auto">
          <a:xfrm flipH="1">
            <a:off x="6046869" y="447572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0" name="直接箭头连接符 299"/>
          <p:cNvCxnSpPr>
            <a:endCxn id="286" idx="0"/>
          </p:cNvCxnSpPr>
          <p:nvPr/>
        </p:nvCxnSpPr>
        <p:spPr bwMode="auto">
          <a:xfrm flipH="1">
            <a:off x="5630105" y="447667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01" name="矩形 300"/>
          <p:cNvSpPr/>
          <p:nvPr/>
        </p:nvSpPr>
        <p:spPr bwMode="auto">
          <a:xfrm>
            <a:off x="6588253" y="477066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下箭头 301"/>
          <p:cNvSpPr/>
          <p:nvPr/>
        </p:nvSpPr>
        <p:spPr bwMode="auto">
          <a:xfrm rot="16200000">
            <a:off x="589729" y="583380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3" name="矩形 302"/>
          <p:cNvSpPr/>
          <p:nvPr/>
        </p:nvSpPr>
        <p:spPr bwMode="auto">
          <a:xfrm>
            <a:off x="2799031" y="54100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4" name="矩形 303"/>
          <p:cNvSpPr/>
          <p:nvPr/>
        </p:nvSpPr>
        <p:spPr bwMode="auto">
          <a:xfrm>
            <a:off x="2005189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5" name="矩形 304"/>
          <p:cNvSpPr/>
          <p:nvPr/>
        </p:nvSpPr>
        <p:spPr bwMode="auto">
          <a:xfrm>
            <a:off x="3589365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6" name="矩形 305"/>
          <p:cNvSpPr/>
          <p:nvPr/>
        </p:nvSpPr>
        <p:spPr bwMode="auto">
          <a:xfrm>
            <a:off x="3877397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7" name="直接箭头连接符 306"/>
          <p:cNvCxnSpPr>
            <a:endCxn id="304" idx="0"/>
          </p:cNvCxnSpPr>
          <p:nvPr/>
        </p:nvCxnSpPr>
        <p:spPr bwMode="auto">
          <a:xfrm flipH="1">
            <a:off x="2149205" y="5665902"/>
            <a:ext cx="648072" cy="250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8" name="直接箭头连接符 307"/>
          <p:cNvCxnSpPr/>
          <p:nvPr/>
        </p:nvCxnSpPr>
        <p:spPr bwMode="auto">
          <a:xfrm>
            <a:off x="3085309" y="5665902"/>
            <a:ext cx="799560" cy="2464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0" name="矩形 309"/>
          <p:cNvSpPr/>
          <p:nvPr/>
        </p:nvSpPr>
        <p:spPr bwMode="auto">
          <a:xfrm>
            <a:off x="1162899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2553066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2051720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3" name="直接箭头连接符 312"/>
          <p:cNvCxnSpPr/>
          <p:nvPr/>
        </p:nvCxnSpPr>
        <p:spPr bwMode="auto">
          <a:xfrm flipH="1">
            <a:off x="3768865" y="617749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4" name="直接箭头连接符 313"/>
          <p:cNvCxnSpPr/>
          <p:nvPr/>
        </p:nvCxnSpPr>
        <p:spPr bwMode="auto">
          <a:xfrm>
            <a:off x="4179788" y="618113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5" name="矩形 314"/>
          <p:cNvSpPr/>
          <p:nvPr/>
        </p:nvSpPr>
        <p:spPr bwMode="auto">
          <a:xfrm>
            <a:off x="4381453" y="647447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3765488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347980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8" name="直接箭头连接符 317"/>
          <p:cNvCxnSpPr/>
          <p:nvPr/>
        </p:nvCxnSpPr>
        <p:spPr bwMode="auto">
          <a:xfrm flipH="1">
            <a:off x="3095825" y="616821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9" name="矩形 318"/>
          <p:cNvSpPr/>
          <p:nvPr/>
        </p:nvSpPr>
        <p:spPr bwMode="auto">
          <a:xfrm>
            <a:off x="294761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/>
          <p:cNvCxnSpPr/>
          <p:nvPr/>
        </p:nvCxnSpPr>
        <p:spPr bwMode="auto">
          <a:xfrm>
            <a:off x="2943786" y="521816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1" name="矩形 320"/>
          <p:cNvSpPr/>
          <p:nvPr/>
        </p:nvSpPr>
        <p:spPr bwMode="auto">
          <a:xfrm>
            <a:off x="1731146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1601974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3" name="直接箭头连接符 322"/>
          <p:cNvCxnSpPr/>
          <p:nvPr/>
        </p:nvCxnSpPr>
        <p:spPr bwMode="auto">
          <a:xfrm flipH="1">
            <a:off x="1723679" y="617753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4" name="直接箭头连接符 323"/>
          <p:cNvCxnSpPr>
            <a:endCxn id="310" idx="0"/>
          </p:cNvCxnSpPr>
          <p:nvPr/>
        </p:nvCxnSpPr>
        <p:spPr bwMode="auto">
          <a:xfrm flipH="1">
            <a:off x="1306915" y="617848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6" name="矩形 325"/>
          <p:cNvSpPr/>
          <p:nvPr/>
        </p:nvSpPr>
        <p:spPr bwMode="auto">
          <a:xfrm>
            <a:off x="2293221" y="5916033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9" name="直接箭头连接符 308"/>
          <p:cNvCxnSpPr>
            <a:endCxn id="312" idx="0"/>
          </p:cNvCxnSpPr>
          <p:nvPr/>
        </p:nvCxnSpPr>
        <p:spPr bwMode="auto">
          <a:xfrm flipH="1">
            <a:off x="2195736" y="6175842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7" name="直接箭头连接符 326"/>
          <p:cNvCxnSpPr>
            <a:endCxn id="311" idx="0"/>
          </p:cNvCxnSpPr>
          <p:nvPr/>
        </p:nvCxnSpPr>
        <p:spPr bwMode="auto">
          <a:xfrm>
            <a:off x="2574670" y="6178007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8" name="下箭头 327"/>
          <p:cNvSpPr/>
          <p:nvPr/>
        </p:nvSpPr>
        <p:spPr bwMode="auto">
          <a:xfrm rot="16200000">
            <a:off x="4912919" y="578190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7236296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46510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912555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8200587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6760427" y="5622992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7513279" y="5615426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5486089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6876256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6374910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/>
          <p:nvPr/>
        </p:nvCxnSpPr>
        <p:spPr bwMode="auto">
          <a:xfrm flipH="1">
            <a:off x="8092055" y="6125598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8502978" y="6129247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8704643" y="642258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8088678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780299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7419015" y="6116320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727080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5" name="直接箭头连接符 344"/>
          <p:cNvCxnSpPr/>
          <p:nvPr/>
        </p:nvCxnSpPr>
        <p:spPr bwMode="auto">
          <a:xfrm>
            <a:off x="7266976" y="5166269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6" name="矩形 345"/>
          <p:cNvSpPr/>
          <p:nvPr/>
        </p:nvSpPr>
        <p:spPr bwMode="auto">
          <a:xfrm>
            <a:off x="6054336" y="5864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5925164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6046869" y="6125644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5630105" y="6126589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6616411" y="58641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6518926" y="6123950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6897860" y="6126115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6198352" y="5615426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4" name="矩形 353"/>
          <p:cNvSpPr/>
          <p:nvPr/>
        </p:nvSpPr>
        <p:spPr>
          <a:xfrm>
            <a:off x="4392505" y="1238813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7716" y="231149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4507716" y="37526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endParaRPr lang="zh-CN" altLang="en-US" dirty="0"/>
          </a:p>
        </p:txBody>
      </p:sp>
      <p:sp>
        <p:nvSpPr>
          <p:cNvPr id="149" name="矩形 148"/>
          <p:cNvSpPr/>
          <p:nvPr/>
        </p:nvSpPr>
        <p:spPr>
          <a:xfrm flipH="1">
            <a:off x="179512" y="3819647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0" name="矩形 149"/>
          <p:cNvSpPr/>
          <p:nvPr/>
        </p:nvSpPr>
        <p:spPr>
          <a:xfrm flipH="1">
            <a:off x="179512" y="5481236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1" name="矩形 150"/>
          <p:cNvSpPr/>
          <p:nvPr/>
        </p:nvSpPr>
        <p:spPr>
          <a:xfrm flipH="1">
            <a:off x="4542829" y="5480642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44781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8" name="下箭头 327"/>
          <p:cNvSpPr/>
          <p:nvPr/>
        </p:nvSpPr>
        <p:spPr bwMode="auto">
          <a:xfrm rot="16200000">
            <a:off x="4734946" y="265619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2557598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2267812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3233857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3521889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2081729" y="2356446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2834581" y="2348880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807391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219755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1696212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>
            <a:endCxn id="341" idx="0"/>
          </p:cNvCxnSpPr>
          <p:nvPr/>
        </p:nvCxnSpPr>
        <p:spPr bwMode="auto">
          <a:xfrm flipH="1">
            <a:off x="3455114" y="2859052"/>
            <a:ext cx="71257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3824280" y="2862701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4025945" y="315603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331109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3025419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2740317" y="2849774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2592111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6" name="矩形 345"/>
          <p:cNvSpPr/>
          <p:nvPr/>
        </p:nvSpPr>
        <p:spPr bwMode="auto">
          <a:xfrm>
            <a:off x="1375638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1246466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1368171" y="2859098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951407" y="2860043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1937713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1840228" y="2857404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2219162" y="2859569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1519654" y="2348880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3596777" y="31540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7079596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6789810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7596336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8172400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>
            <a:endCxn id="166" idx="0"/>
          </p:cNvCxnSpPr>
          <p:nvPr/>
        </p:nvCxnSpPr>
        <p:spPr bwMode="auto">
          <a:xfrm flipH="1">
            <a:off x="6603727" y="2348880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1" name="直接箭头连接符 150"/>
          <p:cNvCxnSpPr/>
          <p:nvPr/>
        </p:nvCxnSpPr>
        <p:spPr bwMode="auto">
          <a:xfrm>
            <a:off x="7356579" y="2341314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2" name="矩形 151"/>
          <p:cNvSpPr/>
          <p:nvPr/>
        </p:nvSpPr>
        <p:spPr bwMode="auto">
          <a:xfrm>
            <a:off x="5329389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19556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218210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/>
          <p:cNvCxnSpPr/>
          <p:nvPr/>
        </p:nvCxnSpPr>
        <p:spPr bwMode="auto">
          <a:xfrm>
            <a:off x="8460432" y="2845881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7" name="矩形 156"/>
          <p:cNvSpPr/>
          <p:nvPr/>
        </p:nvSpPr>
        <p:spPr bwMode="auto">
          <a:xfrm>
            <a:off x="8547943" y="3148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7884368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7547417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箭头连接符 159"/>
          <p:cNvCxnSpPr/>
          <p:nvPr/>
        </p:nvCxnSpPr>
        <p:spPr bwMode="auto">
          <a:xfrm flipH="1">
            <a:off x="7262316" y="2851532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1" name="矩形 160"/>
          <p:cNvSpPr/>
          <p:nvPr/>
        </p:nvSpPr>
        <p:spPr bwMode="auto">
          <a:xfrm>
            <a:off x="7114109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5897636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5768464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/>
          <p:cNvCxnSpPr/>
          <p:nvPr/>
        </p:nvCxnSpPr>
        <p:spPr bwMode="auto">
          <a:xfrm flipH="1">
            <a:off x="5890169" y="2851532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5" name="直接箭头连接符 164"/>
          <p:cNvCxnSpPr>
            <a:endCxn id="152" idx="0"/>
          </p:cNvCxnSpPr>
          <p:nvPr/>
        </p:nvCxnSpPr>
        <p:spPr bwMode="auto">
          <a:xfrm flipH="1">
            <a:off x="5473405" y="285247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6" name="矩形 165"/>
          <p:cNvSpPr/>
          <p:nvPr/>
        </p:nvSpPr>
        <p:spPr bwMode="auto">
          <a:xfrm>
            <a:off x="6459711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54" idx="0"/>
          </p:cNvCxnSpPr>
          <p:nvPr/>
        </p:nvCxnSpPr>
        <p:spPr bwMode="auto">
          <a:xfrm flipH="1">
            <a:off x="6362226" y="2849838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8" name="直接箭头连接符 167"/>
          <p:cNvCxnSpPr>
            <a:endCxn id="153" idx="0"/>
          </p:cNvCxnSpPr>
          <p:nvPr/>
        </p:nvCxnSpPr>
        <p:spPr bwMode="auto">
          <a:xfrm>
            <a:off x="6741160" y="2852003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>
            <a:endCxn id="162" idx="0"/>
          </p:cNvCxnSpPr>
          <p:nvPr/>
        </p:nvCxnSpPr>
        <p:spPr bwMode="auto">
          <a:xfrm flipH="1">
            <a:off x="6041652" y="2341314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0" name="矩形 169"/>
          <p:cNvSpPr/>
          <p:nvPr/>
        </p:nvSpPr>
        <p:spPr bwMode="auto">
          <a:xfrm>
            <a:off x="8039274" y="314644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505900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5" name="直接箭头连接符 154"/>
          <p:cNvCxnSpPr>
            <a:endCxn id="159" idx="0"/>
          </p:cNvCxnSpPr>
          <p:nvPr/>
        </p:nvCxnSpPr>
        <p:spPr bwMode="auto">
          <a:xfrm flipH="1">
            <a:off x="7691433" y="2847639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70" idx="0"/>
          </p:cNvCxnSpPr>
          <p:nvPr/>
        </p:nvCxnSpPr>
        <p:spPr bwMode="auto">
          <a:xfrm>
            <a:off x="8169017" y="2844872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7" name="下箭头 176"/>
          <p:cNvSpPr/>
          <p:nvPr/>
        </p:nvSpPr>
        <p:spPr bwMode="auto">
          <a:xfrm rot="16200000">
            <a:off x="338683" y="483844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2557598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2267812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3074338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3650402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2" name="直接箭头连接符 181"/>
          <p:cNvCxnSpPr>
            <a:endCxn id="218" idx="0"/>
          </p:cNvCxnSpPr>
          <p:nvPr/>
        </p:nvCxnSpPr>
        <p:spPr bwMode="auto">
          <a:xfrm flipH="1">
            <a:off x="2081729" y="4692655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4" name="矩形 183"/>
          <p:cNvSpPr/>
          <p:nvPr/>
        </p:nvSpPr>
        <p:spPr bwMode="auto">
          <a:xfrm>
            <a:off x="807391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2197558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1696212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/>
          <p:cNvCxnSpPr/>
          <p:nvPr/>
        </p:nvCxnSpPr>
        <p:spPr bwMode="auto">
          <a:xfrm>
            <a:off x="3938434" y="5189656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8" name="矩形 187"/>
          <p:cNvSpPr/>
          <p:nvPr/>
        </p:nvSpPr>
        <p:spPr bwMode="auto">
          <a:xfrm>
            <a:off x="4025945" y="54922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 bwMode="auto">
          <a:xfrm>
            <a:off x="2844110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3025419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2740318" y="5195307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2592111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1375638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1246466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6" name="直接箭头连接符 215"/>
          <p:cNvCxnSpPr/>
          <p:nvPr/>
        </p:nvCxnSpPr>
        <p:spPr bwMode="auto">
          <a:xfrm flipH="1">
            <a:off x="1368171" y="5195307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>
            <a:endCxn id="184" idx="0"/>
          </p:cNvCxnSpPr>
          <p:nvPr/>
        </p:nvCxnSpPr>
        <p:spPr bwMode="auto">
          <a:xfrm flipH="1">
            <a:off x="951407" y="5196252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1937713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9" name="直接箭头连接符 218"/>
          <p:cNvCxnSpPr>
            <a:endCxn id="186" idx="0"/>
          </p:cNvCxnSpPr>
          <p:nvPr/>
        </p:nvCxnSpPr>
        <p:spPr bwMode="auto">
          <a:xfrm flipH="1">
            <a:off x="1840228" y="5193613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>
            <a:endCxn id="185" idx="0"/>
          </p:cNvCxnSpPr>
          <p:nvPr/>
        </p:nvCxnSpPr>
        <p:spPr bwMode="auto">
          <a:xfrm>
            <a:off x="2219162" y="5195778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1" name="直接箭头连接符 220"/>
          <p:cNvCxnSpPr>
            <a:endCxn id="214" idx="0"/>
          </p:cNvCxnSpPr>
          <p:nvPr/>
        </p:nvCxnSpPr>
        <p:spPr bwMode="auto">
          <a:xfrm flipH="1">
            <a:off x="1519654" y="4685089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2" name="矩形 221"/>
          <p:cNvSpPr/>
          <p:nvPr/>
        </p:nvSpPr>
        <p:spPr bwMode="auto">
          <a:xfrm>
            <a:off x="3517276" y="549021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3" name="直接箭头连接符 222"/>
          <p:cNvCxnSpPr>
            <a:endCxn id="190" idx="0"/>
          </p:cNvCxnSpPr>
          <p:nvPr/>
        </p:nvCxnSpPr>
        <p:spPr bwMode="auto">
          <a:xfrm flipH="1">
            <a:off x="3169435" y="5191414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>
            <a:endCxn id="222" idx="0"/>
          </p:cNvCxnSpPr>
          <p:nvPr/>
        </p:nvCxnSpPr>
        <p:spPr bwMode="auto">
          <a:xfrm>
            <a:off x="3647019" y="5188647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3" name="直接箭头连接符 182"/>
          <p:cNvCxnSpPr>
            <a:endCxn id="180" idx="0"/>
          </p:cNvCxnSpPr>
          <p:nvPr/>
        </p:nvCxnSpPr>
        <p:spPr bwMode="auto">
          <a:xfrm>
            <a:off x="2834581" y="4685089"/>
            <a:ext cx="383773" cy="249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5" name="直接箭头连接符 224"/>
          <p:cNvCxnSpPr>
            <a:endCxn id="181" idx="0"/>
          </p:cNvCxnSpPr>
          <p:nvPr/>
        </p:nvCxnSpPr>
        <p:spPr bwMode="auto">
          <a:xfrm>
            <a:off x="3138116" y="4685600"/>
            <a:ext cx="656302" cy="249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6" name="下箭头 225"/>
          <p:cNvSpPr/>
          <p:nvPr/>
        </p:nvSpPr>
        <p:spPr bwMode="auto">
          <a:xfrm rot="16200000">
            <a:off x="4656912" y="496536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948264" y="39009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56176" y="44314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7403249" y="493832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8207099" y="492661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1" name="直接箭头连接符 230"/>
          <p:cNvCxnSpPr>
            <a:endCxn id="364" idx="0"/>
          </p:cNvCxnSpPr>
          <p:nvPr/>
        </p:nvCxnSpPr>
        <p:spPr bwMode="auto">
          <a:xfrm>
            <a:off x="6442688" y="4684439"/>
            <a:ext cx="229306" cy="228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2" name="矩形 231"/>
          <p:cNvSpPr/>
          <p:nvPr/>
        </p:nvSpPr>
        <p:spPr bwMode="auto">
          <a:xfrm>
            <a:off x="5364088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754255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252909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箭头连接符 353"/>
          <p:cNvCxnSpPr/>
          <p:nvPr/>
        </p:nvCxnSpPr>
        <p:spPr bwMode="auto">
          <a:xfrm>
            <a:off x="8495131" y="5181440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5" name="矩形 354"/>
          <p:cNvSpPr/>
          <p:nvPr/>
        </p:nvSpPr>
        <p:spPr bwMode="auto">
          <a:xfrm>
            <a:off x="8582642" y="548403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6" name="矩形 355"/>
          <p:cNvSpPr/>
          <p:nvPr/>
        </p:nvSpPr>
        <p:spPr bwMode="auto">
          <a:xfrm>
            <a:off x="7786209" y="44439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7" name="矩形 356"/>
          <p:cNvSpPr/>
          <p:nvPr/>
        </p:nvSpPr>
        <p:spPr bwMode="auto">
          <a:xfrm>
            <a:off x="7582116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8" name="直接箭头连接符 357"/>
          <p:cNvCxnSpPr/>
          <p:nvPr/>
        </p:nvCxnSpPr>
        <p:spPr bwMode="auto">
          <a:xfrm flipH="1">
            <a:off x="7297016" y="5201389"/>
            <a:ext cx="103680" cy="280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9" name="矩形 358"/>
          <p:cNvSpPr/>
          <p:nvPr/>
        </p:nvSpPr>
        <p:spPr bwMode="auto">
          <a:xfrm>
            <a:off x="7148808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0" name="矩形 359"/>
          <p:cNvSpPr/>
          <p:nvPr/>
        </p:nvSpPr>
        <p:spPr bwMode="auto">
          <a:xfrm>
            <a:off x="5724128" y="49255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1" name="矩形 360"/>
          <p:cNvSpPr/>
          <p:nvPr/>
        </p:nvSpPr>
        <p:spPr bwMode="auto">
          <a:xfrm>
            <a:off x="5803163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2" name="直接箭头连接符 361"/>
          <p:cNvCxnSpPr/>
          <p:nvPr/>
        </p:nvCxnSpPr>
        <p:spPr bwMode="auto">
          <a:xfrm flipH="1">
            <a:off x="5924868" y="5180431"/>
            <a:ext cx="86597" cy="301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3" name="直接箭头连接符 362"/>
          <p:cNvCxnSpPr>
            <a:endCxn id="232" idx="0"/>
          </p:cNvCxnSpPr>
          <p:nvPr/>
        </p:nvCxnSpPr>
        <p:spPr bwMode="auto">
          <a:xfrm flipH="1">
            <a:off x="5508104" y="5193613"/>
            <a:ext cx="226219" cy="295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4" name="矩形 363"/>
          <p:cNvSpPr/>
          <p:nvPr/>
        </p:nvSpPr>
        <p:spPr bwMode="auto">
          <a:xfrm>
            <a:off x="6527978" y="49130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5" name="直接箭头连接符 364"/>
          <p:cNvCxnSpPr>
            <a:endCxn id="325" idx="0"/>
          </p:cNvCxnSpPr>
          <p:nvPr/>
        </p:nvCxnSpPr>
        <p:spPr bwMode="auto">
          <a:xfrm flipH="1">
            <a:off x="6396925" y="5168899"/>
            <a:ext cx="127670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6" name="直接箭头连接符 365"/>
          <p:cNvCxnSpPr>
            <a:endCxn id="233" idx="0"/>
          </p:cNvCxnSpPr>
          <p:nvPr/>
        </p:nvCxnSpPr>
        <p:spPr bwMode="auto">
          <a:xfrm>
            <a:off x="6824278" y="5168899"/>
            <a:ext cx="73993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7" name="直接箭头连接符 366"/>
          <p:cNvCxnSpPr>
            <a:endCxn id="360" idx="0"/>
          </p:cNvCxnSpPr>
          <p:nvPr/>
        </p:nvCxnSpPr>
        <p:spPr bwMode="auto">
          <a:xfrm flipH="1">
            <a:off x="5868144" y="4669736"/>
            <a:ext cx="295136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8" name="矩形 367"/>
          <p:cNvSpPr/>
          <p:nvPr/>
        </p:nvSpPr>
        <p:spPr bwMode="auto">
          <a:xfrm>
            <a:off x="8073973" y="5481999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9" name="直接箭头连接符 368"/>
          <p:cNvCxnSpPr>
            <a:endCxn id="357" idx="0"/>
          </p:cNvCxnSpPr>
          <p:nvPr/>
        </p:nvCxnSpPr>
        <p:spPr bwMode="auto">
          <a:xfrm>
            <a:off x="7691281" y="5201389"/>
            <a:ext cx="34851" cy="280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0" name="直接箭头连接符 369"/>
          <p:cNvCxnSpPr>
            <a:endCxn id="368" idx="0"/>
          </p:cNvCxnSpPr>
          <p:nvPr/>
        </p:nvCxnSpPr>
        <p:spPr bwMode="auto">
          <a:xfrm>
            <a:off x="8203716" y="5180431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1" name="直接箭头连接符 370"/>
          <p:cNvCxnSpPr>
            <a:endCxn id="229" idx="0"/>
          </p:cNvCxnSpPr>
          <p:nvPr/>
        </p:nvCxnSpPr>
        <p:spPr bwMode="auto">
          <a:xfrm flipH="1">
            <a:off x="7547265" y="4699786"/>
            <a:ext cx="250250" cy="238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2" name="直接箭头连接符 371"/>
          <p:cNvCxnSpPr>
            <a:endCxn id="230" idx="0"/>
          </p:cNvCxnSpPr>
          <p:nvPr/>
        </p:nvCxnSpPr>
        <p:spPr bwMode="auto">
          <a:xfrm>
            <a:off x="8063083" y="4684439"/>
            <a:ext cx="288032" cy="242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3" name="直接箭头连接符 372"/>
          <p:cNvCxnSpPr>
            <a:endCxn id="356" idx="0"/>
          </p:cNvCxnSpPr>
          <p:nvPr/>
        </p:nvCxnSpPr>
        <p:spPr bwMode="auto">
          <a:xfrm>
            <a:off x="7236296" y="4143375"/>
            <a:ext cx="693929" cy="300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4" name="直接箭头连接符 373"/>
          <p:cNvCxnSpPr>
            <a:endCxn id="228" idx="0"/>
          </p:cNvCxnSpPr>
          <p:nvPr/>
        </p:nvCxnSpPr>
        <p:spPr bwMode="auto">
          <a:xfrm flipH="1">
            <a:off x="6300192" y="4149772"/>
            <a:ext cx="648072" cy="281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6200000">
            <a:off x="501168" y="24558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5965" y="2076600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 flipH="1">
            <a:off x="4563362" y="2302633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 flipH="1">
            <a:off x="202980" y="4443934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 flipH="1">
            <a:off x="4549460" y="4507989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12790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关键码删除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首先调用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在树中查找关键码，若查找失败返回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false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否则，查找返回目标关键码所在的节点，通过调用向量的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接口，获得目标关键码的秩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若目标关键码所属节点为叶子节点，可直接将其删去，判断并处理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情况（关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键码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个数小于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</a:t>
                </a:r>
                <a:r>
                  <a:rPr lang="en-US" altLang="zh-CN" sz="20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solveUnderflow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函数进行处理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若目标关键码不在叶节点，则追溯其直接后继，并互换关键码使得关键码在叶子节点，进而进行步骤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blipFill>
                <a:blip r:embed="rId3"/>
                <a:stretch>
                  <a:fillRect l="-1559" t="-2600" r="-1085" b="-26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1520" y="4161234"/>
            <a:ext cx="9073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&gt;::remove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</a:t>
            </a:r>
            <a:r>
              <a:rPr lang="en-US" altLang="zh-CN" sz="14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BTree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树中删除关键码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!v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确认目标关键码存在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确定目标关键码在节点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中的秩（由上，肯定合法）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v-&gt;child[0]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非叶子，则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的后继必属于某叶节点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u = v-&gt;child[r+1];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在右子树中一直向左，即可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u-&gt;child[0] ) u = u-&gt;child[0];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v-&gt;key[r] = u-&gt;key[0]; v = u; r = 0;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并与之交换位置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至此，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必然位于最底层，且其中第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个关键码就是待删除者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);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+ 1 ); _size--;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删除</a:t>
            </a:r>
            <a:r>
              <a:rPr lang="en-US" altLang="zh-CN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以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及其下两个外部节点之一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如有必要，需做旋转或合并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564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70394" y="1122872"/>
            <a:ext cx="364930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数据规模的增长远远快于存储能力的增长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为何不扩大内存？存储器容量越大则访问速度越慢，即需要在存储容量及访问速度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做折中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59452" y="1196752"/>
            <a:ext cx="5377044" cy="3750993"/>
            <a:chOff x="139836" y="755261"/>
            <a:chExt cx="5377044" cy="3750993"/>
          </a:xfrm>
        </p:grpSpPr>
        <p:grpSp>
          <p:nvGrpSpPr>
            <p:cNvPr id="8" name="Group 15"/>
            <p:cNvGrpSpPr/>
            <p:nvPr/>
          </p:nvGrpSpPr>
          <p:grpSpPr>
            <a:xfrm>
              <a:off x="139836" y="755261"/>
              <a:ext cx="5377044" cy="3750993"/>
              <a:chOff x="3614556" y="1465688"/>
              <a:chExt cx="5377044" cy="3750993"/>
            </a:xfrm>
          </p:grpSpPr>
          <p:cxnSp>
            <p:nvCxnSpPr>
              <p:cNvPr id="22" name="Straight Arrow Connector 16"/>
              <p:cNvCxnSpPr>
                <a:cxnSpLocks/>
              </p:cNvCxnSpPr>
              <p:nvPr/>
            </p:nvCxnSpPr>
            <p:spPr>
              <a:xfrm>
                <a:off x="4171545" y="4742288"/>
                <a:ext cx="4820055" cy="3404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7"/>
              <p:cNvCxnSpPr>
                <a:cxnSpLocks/>
              </p:cNvCxnSpPr>
              <p:nvPr/>
            </p:nvCxnSpPr>
            <p:spPr>
              <a:xfrm flipV="1">
                <a:off x="4171545" y="1465688"/>
                <a:ext cx="0" cy="3276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18"/>
              <p:cNvSpPr txBox="1"/>
              <p:nvPr/>
            </p:nvSpPr>
            <p:spPr>
              <a:xfrm rot="16200000">
                <a:off x="3399593" y="2788696"/>
                <a:ext cx="891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速 度</a:t>
                </a:r>
                <a:endParaRPr 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Box 19"/>
              <p:cNvSpPr txBox="1"/>
              <p:nvPr/>
            </p:nvSpPr>
            <p:spPr>
              <a:xfrm>
                <a:off x="6278852" y="4755016"/>
                <a:ext cx="891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密 度</a:t>
                </a:r>
                <a:endParaRPr 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21"/>
            <p:cNvGrpSpPr/>
            <p:nvPr/>
          </p:nvGrpSpPr>
          <p:grpSpPr>
            <a:xfrm>
              <a:off x="661011" y="1001749"/>
              <a:ext cx="4806434" cy="2897663"/>
              <a:chOff x="4135730" y="1712176"/>
              <a:chExt cx="4806434" cy="2897663"/>
            </a:xfrm>
          </p:grpSpPr>
          <p:pic>
            <p:nvPicPr>
              <p:cNvPr id="16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3002" y="3477977"/>
                <a:ext cx="919162" cy="919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292750" y="2358383"/>
                <a:ext cx="781110" cy="745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359" y="1712176"/>
                <a:ext cx="1028295" cy="82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27"/>
              <p:cNvSpPr txBox="1"/>
              <p:nvPr/>
            </p:nvSpPr>
            <p:spPr>
              <a:xfrm>
                <a:off x="4135730" y="2329935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静态随机</a:t>
                </a:r>
                <a:endParaRPr lang="en-US" altLang="zh-CN" sz="160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6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28"/>
              <p:cNvSpPr txBox="1"/>
              <p:nvPr/>
            </p:nvSpPr>
            <p:spPr>
              <a:xfrm>
                <a:off x="5065447" y="2987299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动态随机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9"/>
              <p:cNvSpPr txBox="1"/>
              <p:nvPr/>
            </p:nvSpPr>
            <p:spPr>
              <a:xfrm>
                <a:off x="8096372" y="4271285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磁硬盘</a:t>
                </a:r>
                <a:endPara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32"/>
            <p:cNvGrpSpPr/>
            <p:nvPr/>
          </p:nvGrpSpPr>
          <p:grpSpPr>
            <a:xfrm>
              <a:off x="3134549" y="2246167"/>
              <a:ext cx="1052660" cy="1089207"/>
              <a:chOff x="6609268" y="2956594"/>
              <a:chExt cx="1052660" cy="1089207"/>
            </a:xfrm>
          </p:grpSpPr>
          <p:pic>
            <p:nvPicPr>
              <p:cNvPr id="14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6697" y="2956594"/>
                <a:ext cx="795231" cy="795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34"/>
              <p:cNvSpPr txBox="1"/>
              <p:nvPr/>
            </p:nvSpPr>
            <p:spPr>
              <a:xfrm>
                <a:off x="6609268" y="370724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固态硬盘</a:t>
                </a:r>
                <a:endPara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35"/>
            <p:cNvGrpSpPr/>
            <p:nvPr/>
          </p:nvGrpSpPr>
          <p:grpSpPr>
            <a:xfrm>
              <a:off x="2525367" y="1998236"/>
              <a:ext cx="847714" cy="1080289"/>
              <a:chOff x="6000087" y="2708663"/>
              <a:chExt cx="847714" cy="1080289"/>
            </a:xfrm>
          </p:grpSpPr>
          <p:pic>
            <p:nvPicPr>
              <p:cNvPr id="12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858" y="2708663"/>
                <a:ext cx="773943" cy="77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37"/>
              <p:cNvSpPr txBox="1"/>
              <p:nvPr/>
            </p:nvSpPr>
            <p:spPr>
              <a:xfrm>
                <a:off x="6000087" y="341962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傲腾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直角双向箭头 25"/>
          <p:cNvSpPr/>
          <p:nvPr/>
        </p:nvSpPr>
        <p:spPr>
          <a:xfrm rot="5400000">
            <a:off x="4444612" y="3682964"/>
            <a:ext cx="576064" cy="515548"/>
          </a:xfrm>
          <a:prstGeom prst="lef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0340" y="3927617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多</a:t>
            </a:r>
            <a:r>
              <a:rPr lang="en-US" altLang="zh-CN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</a:t>
            </a:r>
            <a:r>
              <a:rPr lang="zh-CN" altLang="en-US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慢</a:t>
            </a:r>
            <a:r>
              <a:rPr lang="en-US" altLang="zh-CN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200000">
            <a:off x="4175771" y="3058927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少</a:t>
            </a:r>
            <a:r>
              <a:rPr lang="en-US" altLang="zh-CN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, </a:t>
            </a:r>
            <a:r>
              <a:rPr lang="zh-CN" altLang="en-US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快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0"/>
          <p:cNvSpPr txBox="1">
            <a:spLocks noChangeArrowheads="1"/>
          </p:cNvSpPr>
          <p:nvPr/>
        </p:nvSpPr>
        <p:spPr bwMode="auto">
          <a:xfrm>
            <a:off x="59857" y="4813525"/>
            <a:ext cx="8040535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高速缓存策略（分级存储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静态随机访问存储器（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的高速缓存，是磁盘（硬盘）存取速度的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万倍（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动态随机访问存储器（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），内存，是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磁盘（硬盘）存取速度的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34242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删除关键码后，发生下溢的节点，其关键码个数必为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，分支数</a:t>
                </a:r>
                <a:r>
                  <a:rPr lang="zh-CN" altLang="en-US" sz="2400" b="1" dirty="0" smtClean="0"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。根据左右兄弟节点的关键码个数，分两情况处理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：若左兄弟或右兄弟包含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以上关键码（可借出）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blipFill>
                <a:blip r:embed="rId3"/>
                <a:stretch>
                  <a:fillRect l="-1583" t="-3571" r="-4474" b="-52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1052603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08787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890978" y="3933056"/>
            <a:ext cx="829160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blipFill>
                <a:blip r:embed="rId4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2392155" y="424299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924811" y="3933056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608179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327517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983701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6114689" y="3933056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7199725" y="3933056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 smtClean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blipFill>
                <a:blip r:embed="rId7"/>
                <a:stretch>
                  <a:fillRect r="-1422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883093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7094696" y="425522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36671" y="4595322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下溢节点向父亲借一关键码，父亲再向左兄弟借一关键码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1052603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230452" y="530700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endCxn id="44" idx="0"/>
          </p:cNvCxnSpPr>
          <p:nvPr/>
        </p:nvCxnSpPr>
        <p:spPr bwMode="auto">
          <a:xfrm>
            <a:off x="2442527" y="5557172"/>
            <a:ext cx="993221" cy="290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/>
              <p:cNvSpPr/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圆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blipFill>
                <a:blip r:embed="rId8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 bwMode="auto">
          <a:xfrm>
            <a:off x="2720138" y="589360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endCxn id="47" idx="0"/>
          </p:cNvCxnSpPr>
          <p:nvPr/>
        </p:nvCxnSpPr>
        <p:spPr bwMode="auto">
          <a:xfrm flipH="1">
            <a:off x="1886441" y="5567118"/>
            <a:ext cx="316091" cy="2825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/>
              <p:cNvSpPr/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圆角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blipFill>
                <a:blip r:embed="rId9"/>
                <a:stretch>
                  <a:fillRect r="-320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 bwMode="auto">
          <a:xfrm>
            <a:off x="2608179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5335301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454643" y="531372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endCxn id="55" idx="0"/>
          </p:cNvCxnSpPr>
          <p:nvPr/>
        </p:nvCxnSpPr>
        <p:spPr bwMode="auto">
          <a:xfrm flipH="1">
            <a:off x="6122473" y="5565754"/>
            <a:ext cx="307773" cy="25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 52"/>
              <p:cNvSpPr/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圆角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blipFill>
                <a:blip r:embed="rId10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/>
          <p:cNvCxnSpPr>
            <a:endCxn id="53" idx="0"/>
          </p:cNvCxnSpPr>
          <p:nvPr/>
        </p:nvCxnSpPr>
        <p:spPr bwMode="auto">
          <a:xfrm>
            <a:off x="6697820" y="5570201"/>
            <a:ext cx="846898" cy="25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圆角矩形 54"/>
              <p:cNvSpPr/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圆角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blipFill>
                <a:blip r:embed="rId11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/>
          <p:cNvCxnSpPr/>
          <p:nvPr/>
        </p:nvCxnSpPr>
        <p:spPr bwMode="auto">
          <a:xfrm>
            <a:off x="6890877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7" name="矩形 56"/>
          <p:cNvSpPr/>
          <p:nvPr/>
        </p:nvSpPr>
        <p:spPr bwMode="auto">
          <a:xfrm>
            <a:off x="6481796" y="5857602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36671" y="622802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右兄弟借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11560" y="359765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965083" y="360308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62562" y="523707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4998349" y="522162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873760" y="406145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248973" y="405267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5170147" y="571999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03267" y="574029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03137" y="418301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5091558" y="417458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182278" y="579949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266873" y="578766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7" name="下箭头 76"/>
          <p:cNvSpPr/>
          <p:nvPr/>
        </p:nvSpPr>
        <p:spPr bwMode="auto">
          <a:xfrm rot="16200000">
            <a:off x="4469956" y="382651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8" name="下箭头 77"/>
          <p:cNvSpPr/>
          <p:nvPr/>
        </p:nvSpPr>
        <p:spPr bwMode="auto">
          <a:xfrm rot="16200000">
            <a:off x="4491477" y="538315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9067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：左兄弟或右兄弟都不够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个关键码（不可借出）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不可能同时不存在，不失一般性，假设左兄弟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存在，此时它的关键码个数必为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需迭代检查父节点是否产生新的下溢，若是则按“旋转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合并”进行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至多进行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O(log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次合并，平均意义下为常数次合并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blipFill>
                <a:blip r:embed="rId3"/>
                <a:stretch>
                  <a:fillRect l="-1583" t="-1484" r="-4474" b="-17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827088" y="3561661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483272" y="3590947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747827" y="3849693"/>
            <a:ext cx="746796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blipFill>
                <a:blip r:embed="rId4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699296" y="3849693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382664" y="3345637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094182" y="3553699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804248" y="3597777"/>
            <a:ext cx="89886" cy="221041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5881354" y="3841731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6966390" y="3841731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 smtClean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blipFill>
                <a:blip r:embed="rId7"/>
                <a:stretch>
                  <a:fillRect r="-1124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649758" y="3337675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6776962" y="4178231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5969" y="4640513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下溢节点向父亲借一关键码，然后与左兄弟粘成一节点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6045" y="351429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731748" y="3511761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718168" y="39780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055485" y="395305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77622" y="409964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4858223" y="40832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41510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1234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2557530" y="21087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763688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3347864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635896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/>
          <p:cNvCxnSpPr>
            <a:endCxn id="116" idx="0"/>
          </p:cNvCxnSpPr>
          <p:nvPr/>
        </p:nvCxnSpPr>
        <p:spPr bwMode="auto">
          <a:xfrm flipH="1">
            <a:off x="1907704" y="236457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>
            <a:off x="2843808" y="236457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 flipH="1">
            <a:off x="1385395" y="287620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2036516" y="287451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3" name="矩形 122"/>
          <p:cNvSpPr/>
          <p:nvPr/>
        </p:nvSpPr>
        <p:spPr bwMode="auto">
          <a:xfrm>
            <a:off x="1259632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2203553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1915521" y="317114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/>
          <p:cNvCxnSpPr/>
          <p:nvPr/>
        </p:nvCxnSpPr>
        <p:spPr bwMode="auto">
          <a:xfrm>
            <a:off x="3631587" y="287609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3938287" y="287981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139952" y="31731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3659212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3371180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/>
          <p:cNvCxnSpPr/>
          <p:nvPr/>
        </p:nvCxnSpPr>
        <p:spPr bwMode="auto">
          <a:xfrm flipH="1">
            <a:off x="2978756" y="286688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2" name="矩形 131"/>
          <p:cNvSpPr/>
          <p:nvPr/>
        </p:nvSpPr>
        <p:spPr bwMode="auto">
          <a:xfrm>
            <a:off x="2706118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3" name="直接箭头连接符 132"/>
          <p:cNvCxnSpPr/>
          <p:nvPr/>
        </p:nvCxnSpPr>
        <p:spPr bwMode="auto">
          <a:xfrm>
            <a:off x="2702285" y="191683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6" name="矩形 135"/>
          <p:cNvSpPr/>
          <p:nvPr/>
        </p:nvSpPr>
        <p:spPr bwMode="auto">
          <a:xfrm>
            <a:off x="2989672" y="31710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564010" y="209313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770168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7354344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7642376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 flipH="1">
            <a:off x="5914184" y="2348986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3" name="直接箭头连接符 142"/>
          <p:cNvCxnSpPr/>
          <p:nvPr/>
        </p:nvCxnSpPr>
        <p:spPr bwMode="auto">
          <a:xfrm>
            <a:off x="6850288" y="2348986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5" name="直接箭头连接符 144"/>
          <p:cNvCxnSpPr/>
          <p:nvPr/>
        </p:nvCxnSpPr>
        <p:spPr bwMode="auto">
          <a:xfrm flipH="1">
            <a:off x="5391875" y="2860620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>
            <a:off x="6042996" y="2858926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矩形 172"/>
          <p:cNvSpPr/>
          <p:nvPr/>
        </p:nvSpPr>
        <p:spPr bwMode="auto">
          <a:xfrm>
            <a:off x="5220072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6082359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7638067" y="2860512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/>
          <p:nvPr/>
        </p:nvCxnSpPr>
        <p:spPr bwMode="auto">
          <a:xfrm>
            <a:off x="7944767" y="2864223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5" name="矩形 194"/>
          <p:cNvSpPr/>
          <p:nvPr/>
        </p:nvSpPr>
        <p:spPr bwMode="auto">
          <a:xfrm>
            <a:off x="8146432" y="31575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7665692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7377660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直接箭头连接符 197"/>
          <p:cNvCxnSpPr/>
          <p:nvPr/>
        </p:nvCxnSpPr>
        <p:spPr bwMode="auto">
          <a:xfrm flipH="1">
            <a:off x="6985236" y="2851296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9" name="矩形 198"/>
          <p:cNvSpPr/>
          <p:nvPr/>
        </p:nvSpPr>
        <p:spPr bwMode="auto">
          <a:xfrm>
            <a:off x="6712598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0" name="直接箭头连接符 199"/>
          <p:cNvCxnSpPr/>
          <p:nvPr/>
        </p:nvCxnSpPr>
        <p:spPr bwMode="auto">
          <a:xfrm>
            <a:off x="6708765" y="1901245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2" name="矩形 201"/>
          <p:cNvSpPr/>
          <p:nvPr/>
        </p:nvSpPr>
        <p:spPr bwMode="auto">
          <a:xfrm>
            <a:off x="6996152" y="315549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下箭头 202"/>
          <p:cNvSpPr/>
          <p:nvPr/>
        </p:nvSpPr>
        <p:spPr bwMode="auto">
          <a:xfrm rot="16200000">
            <a:off x="4652635" y="248105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2701546" y="533132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矩形 204"/>
          <p:cNvSpPr/>
          <p:nvPr/>
        </p:nvSpPr>
        <p:spPr bwMode="auto">
          <a:xfrm>
            <a:off x="1759379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334355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63158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0" name="直接箭头连接符 209"/>
          <p:cNvCxnSpPr/>
          <p:nvPr/>
        </p:nvCxnSpPr>
        <p:spPr bwMode="auto">
          <a:xfrm flipH="1">
            <a:off x="1381086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2032207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25963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2071570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4" name="直接箭头连接符 233"/>
          <p:cNvCxnSpPr/>
          <p:nvPr/>
        </p:nvCxnSpPr>
        <p:spPr bwMode="auto">
          <a:xfrm>
            <a:off x="3627278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5" name="直接箭头连接符 234"/>
          <p:cNvCxnSpPr/>
          <p:nvPr/>
        </p:nvCxnSpPr>
        <p:spPr bwMode="auto">
          <a:xfrm>
            <a:off x="3933978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6" name="矩形 235"/>
          <p:cNvSpPr/>
          <p:nvPr/>
        </p:nvSpPr>
        <p:spPr bwMode="auto">
          <a:xfrm>
            <a:off x="4135643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3654903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3366871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9" name="直接箭头连接符 238"/>
          <p:cNvCxnSpPr/>
          <p:nvPr/>
        </p:nvCxnSpPr>
        <p:spPr bwMode="auto">
          <a:xfrm flipH="1">
            <a:off x="2974447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0" name="矩形 239"/>
          <p:cNvSpPr/>
          <p:nvPr/>
        </p:nvSpPr>
        <p:spPr bwMode="auto">
          <a:xfrm>
            <a:off x="2562102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1" name="直接箭头连接符 240"/>
          <p:cNvCxnSpPr/>
          <p:nvPr/>
        </p:nvCxnSpPr>
        <p:spPr bwMode="auto">
          <a:xfrm>
            <a:off x="2697976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3" name="矩形 242"/>
          <p:cNvSpPr/>
          <p:nvPr/>
        </p:nvSpPr>
        <p:spPr bwMode="auto">
          <a:xfrm>
            <a:off x="2985363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520235" y="476596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52635" y="452330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08" name="直接箭头连接符 207"/>
          <p:cNvCxnSpPr>
            <a:endCxn id="205" idx="0"/>
          </p:cNvCxnSpPr>
          <p:nvPr/>
        </p:nvCxnSpPr>
        <p:spPr bwMode="auto">
          <a:xfrm flipH="1">
            <a:off x="1903395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9" name="直接箭头连接符 208"/>
          <p:cNvCxnSpPr/>
          <p:nvPr/>
        </p:nvCxnSpPr>
        <p:spPr bwMode="auto">
          <a:xfrm>
            <a:off x="2839499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577447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7358653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64668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5396184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6047305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522007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6086668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7642376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7949076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8150741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7670001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7381969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6989545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6577200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6713074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6876256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5918493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6854597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4" name="矩形 83"/>
          <p:cNvSpPr/>
          <p:nvPr/>
        </p:nvSpPr>
        <p:spPr>
          <a:xfrm>
            <a:off x="2534038" y="6347097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288788" y="205953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275196" y="43317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302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370871" y="47280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67157" y="464568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75507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339246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362727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1376777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2027898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125963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2067261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3622969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3929669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4131334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3650594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36256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2970138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2557793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2693667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2856849" y="318959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1899086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2835190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8" name="下箭头 87"/>
          <p:cNvSpPr/>
          <p:nvPr/>
        </p:nvSpPr>
        <p:spPr bwMode="auto">
          <a:xfrm rot="16200000">
            <a:off x="4652635" y="261108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866922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45109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773913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/>
          <p:cNvCxnSpPr/>
          <p:nvPr/>
        </p:nvCxnSpPr>
        <p:spPr bwMode="auto">
          <a:xfrm flipH="1">
            <a:off x="5488629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3" name="直接箭头连接符 92"/>
          <p:cNvCxnSpPr/>
          <p:nvPr/>
        </p:nvCxnSpPr>
        <p:spPr bwMode="auto">
          <a:xfrm>
            <a:off x="6139750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4" name="矩形 93"/>
          <p:cNvSpPr/>
          <p:nvPr/>
        </p:nvSpPr>
        <p:spPr bwMode="auto">
          <a:xfrm>
            <a:off x="5364088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179113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>
            <a:off x="7734821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8041521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8" name="矩形 97"/>
          <p:cNvSpPr/>
          <p:nvPr/>
        </p:nvSpPr>
        <p:spPr bwMode="auto">
          <a:xfrm>
            <a:off x="8243186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62446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7474414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/>
          <p:cNvCxnSpPr/>
          <p:nvPr/>
        </p:nvCxnSpPr>
        <p:spPr bwMode="auto">
          <a:xfrm flipH="1">
            <a:off x="7081990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6669645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6805519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5" name="矩形 104"/>
          <p:cNvSpPr/>
          <p:nvPr/>
        </p:nvSpPr>
        <p:spPr bwMode="auto">
          <a:xfrm>
            <a:off x="7057851" y="3189590"/>
            <a:ext cx="10643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/>
          <p:cNvCxnSpPr>
            <a:endCxn id="89" idx="0"/>
          </p:cNvCxnSpPr>
          <p:nvPr/>
        </p:nvCxnSpPr>
        <p:spPr bwMode="auto">
          <a:xfrm flipH="1">
            <a:off x="6010938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6947042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8" name="矩形 107"/>
          <p:cNvSpPr/>
          <p:nvPr/>
        </p:nvSpPr>
        <p:spPr bwMode="auto">
          <a:xfrm>
            <a:off x="1755070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3339246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27278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1376777" y="518046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>
            <a:off x="2027898" y="517876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3" name="矩形 112"/>
          <p:cNvSpPr/>
          <p:nvPr/>
        </p:nvSpPr>
        <p:spPr bwMode="auto">
          <a:xfrm>
            <a:off x="1187624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067261" y="547540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/>
          <p:cNvCxnSpPr/>
          <p:nvPr/>
        </p:nvCxnSpPr>
        <p:spPr bwMode="auto">
          <a:xfrm>
            <a:off x="3622969" y="518035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7" name="直接箭头连接符 136"/>
          <p:cNvCxnSpPr/>
          <p:nvPr/>
        </p:nvCxnSpPr>
        <p:spPr bwMode="auto">
          <a:xfrm>
            <a:off x="3929669" y="518406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4131334" y="54774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3491880" y="5475402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915816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/>
          <p:cNvCxnSpPr>
            <a:endCxn id="147" idx="0"/>
          </p:cNvCxnSpPr>
          <p:nvPr/>
        </p:nvCxnSpPr>
        <p:spPr bwMode="auto">
          <a:xfrm flipH="1">
            <a:off x="3059832" y="5171139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9" name="矩形 148"/>
          <p:cNvSpPr/>
          <p:nvPr/>
        </p:nvSpPr>
        <p:spPr bwMode="auto">
          <a:xfrm>
            <a:off x="2557793" y="440462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/>
          <p:nvPr/>
        </p:nvCxnSpPr>
        <p:spPr bwMode="auto">
          <a:xfrm>
            <a:off x="2693667" y="422108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3" name="直接箭头连接符 152"/>
          <p:cNvCxnSpPr>
            <a:endCxn id="108" idx="0"/>
          </p:cNvCxnSpPr>
          <p:nvPr/>
        </p:nvCxnSpPr>
        <p:spPr bwMode="auto">
          <a:xfrm flipH="1">
            <a:off x="1899086" y="466882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>
            <a:off x="2835190" y="466882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5" name="矩形 154"/>
          <p:cNvSpPr/>
          <p:nvPr/>
        </p:nvSpPr>
        <p:spPr bwMode="auto">
          <a:xfrm>
            <a:off x="5830918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415094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7703126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5452625" y="51847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6103746" y="51830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5292080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6143109" y="54796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7698817" y="51845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8005517" y="51883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8207182" y="54816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7668850" y="54840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6991664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7135680" y="51753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6633641" y="44088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6769515" y="42253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5974934" y="467306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6911038" y="467306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8" name="矩形 77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461914" y="21924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4341837" y="416992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326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251566" y="4740027"/>
            <a:ext cx="400272" cy="344501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3212475" y="2439296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866785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2034454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232248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488492" y="28485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1139613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3235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1178976" y="31434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2318177" y="28483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2624877" y="28521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2826542" y="31454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288210" y="31478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161102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1755040" y="28391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1511322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1647196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1010801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1788719" y="2336868"/>
            <a:ext cx="557083" cy="238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404271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5076201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5234431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/>
          <p:nvPr/>
        </p:nvCxnSpPr>
        <p:spPr bwMode="auto">
          <a:xfrm flipH="1">
            <a:off x="3863613" y="2848502"/>
            <a:ext cx="179104" cy="299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315544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0" name="矩形 119"/>
          <p:cNvSpPr/>
          <p:nvPr/>
        </p:nvSpPr>
        <p:spPr bwMode="auto">
          <a:xfrm>
            <a:off x="370790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354907" y="31434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3" name="直接箭头连接符 122"/>
          <p:cNvCxnSpPr>
            <a:endCxn id="124" idx="0"/>
          </p:cNvCxnSpPr>
          <p:nvPr/>
        </p:nvCxnSpPr>
        <p:spPr bwMode="auto">
          <a:xfrm>
            <a:off x="5525129" y="2839178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4" name="矩形 123"/>
          <p:cNvSpPr/>
          <p:nvPr/>
        </p:nvSpPr>
        <p:spPr bwMode="auto">
          <a:xfrm>
            <a:off x="57241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786955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 bwMode="auto">
          <a:xfrm flipH="1">
            <a:off x="5047298" y="2839178"/>
            <a:ext cx="170673" cy="304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687253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/>
          <p:nvPr/>
        </p:nvCxnSpPr>
        <p:spPr bwMode="auto">
          <a:xfrm>
            <a:off x="4823127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115" idx="0"/>
          </p:cNvCxnSpPr>
          <p:nvPr/>
        </p:nvCxnSpPr>
        <p:spPr bwMode="auto">
          <a:xfrm flipH="1">
            <a:off x="4186732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>
            <a:endCxn id="117" idx="0"/>
          </p:cNvCxnSpPr>
          <p:nvPr/>
        </p:nvCxnSpPr>
        <p:spPr bwMode="auto">
          <a:xfrm>
            <a:off x="4964650" y="2336868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051967" y="1876835"/>
            <a:ext cx="2899487" cy="1510166"/>
            <a:chOff x="6051967" y="1876835"/>
            <a:chExt cx="2899487" cy="1510166"/>
          </a:xfrm>
        </p:grpSpPr>
        <p:sp>
          <p:nvSpPr>
            <p:cNvPr id="133" name="下箭头 132"/>
            <p:cNvSpPr/>
            <p:nvPr/>
          </p:nvSpPr>
          <p:spPr bwMode="auto">
            <a:xfrm rot="16200000">
              <a:off x="6075116" y="2433151"/>
              <a:ext cx="400272" cy="446569"/>
            </a:xfrm>
            <a:prstGeom prst="downArrow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6982010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36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8015495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8173725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89</a:t>
              </a:r>
              <a:endParaRPr lang="zh-CN" altLang="en-US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接箭头连接符 138"/>
            <p:cNvCxnSpPr/>
            <p:nvPr/>
          </p:nvCxnSpPr>
          <p:spPr bwMode="auto">
            <a:xfrm flipH="1">
              <a:off x="6802907" y="2836210"/>
              <a:ext cx="179104" cy="2993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40" name="直接箭头连接符 139"/>
            <p:cNvCxnSpPr/>
            <p:nvPr/>
          </p:nvCxnSpPr>
          <p:spPr bwMode="auto">
            <a:xfrm>
              <a:off x="7254838" y="2834516"/>
              <a:ext cx="159220" cy="2966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1" name="矩形 140"/>
            <p:cNvSpPr/>
            <p:nvPr/>
          </p:nvSpPr>
          <p:spPr bwMode="auto">
            <a:xfrm>
              <a:off x="666023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7332463" y="3131149"/>
              <a:ext cx="119857" cy="255852"/>
            </a:xfrm>
            <a:prstGeom prst="rect">
              <a:avLst/>
            </a:prstGeom>
            <a:solidFill>
              <a:srgbClr val="CCFF99"/>
            </a:solidFill>
            <a:ln w="3175" algn="ctr">
              <a:solidFill>
                <a:srgbClr val="FF99FF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接箭头连接符 142"/>
            <p:cNvCxnSpPr>
              <a:endCxn id="145" idx="0"/>
            </p:cNvCxnSpPr>
            <p:nvPr/>
          </p:nvCxnSpPr>
          <p:spPr bwMode="auto">
            <a:xfrm>
              <a:off x="8464423" y="2826886"/>
              <a:ext cx="343015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5" name="矩形 144"/>
            <p:cNvSpPr/>
            <p:nvPr/>
          </p:nvSpPr>
          <p:spPr bwMode="auto">
            <a:xfrm>
              <a:off x="866342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7726249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 flipH="1">
              <a:off x="8014281" y="2826886"/>
              <a:ext cx="142984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73" name="矩形 172"/>
            <p:cNvSpPr/>
            <p:nvPr/>
          </p:nvSpPr>
          <p:spPr bwMode="auto">
            <a:xfrm>
              <a:off x="7626547" y="2060369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64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4" name="直接箭头连接符 173"/>
            <p:cNvCxnSpPr/>
            <p:nvPr/>
          </p:nvCxnSpPr>
          <p:spPr bwMode="auto">
            <a:xfrm>
              <a:off x="7762421" y="1876835"/>
              <a:ext cx="0" cy="1918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8" name="直接箭头连接符 177"/>
            <p:cNvCxnSpPr>
              <a:endCxn id="134" idx="0"/>
            </p:cNvCxnSpPr>
            <p:nvPr/>
          </p:nvCxnSpPr>
          <p:spPr bwMode="auto">
            <a:xfrm flipH="1">
              <a:off x="7126026" y="2324576"/>
              <a:ext cx="489886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9" name="直接箭头连接符 178"/>
            <p:cNvCxnSpPr>
              <a:endCxn id="138" idx="0"/>
            </p:cNvCxnSpPr>
            <p:nvPr/>
          </p:nvCxnSpPr>
          <p:spPr bwMode="auto">
            <a:xfrm>
              <a:off x="7903944" y="2324576"/>
              <a:ext cx="413797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81" name="矩形 180"/>
          <p:cNvSpPr/>
          <p:nvPr/>
        </p:nvSpPr>
        <p:spPr bwMode="auto">
          <a:xfrm>
            <a:off x="1043608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 bwMode="auto">
          <a:xfrm>
            <a:off x="1910905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2069135" y="4741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755576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995759" y="4736309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8" name="直接箭头连接符 187"/>
          <p:cNvCxnSpPr>
            <a:endCxn id="189" idx="0"/>
          </p:cNvCxnSpPr>
          <p:nvPr/>
        </p:nvCxnSpPr>
        <p:spPr bwMode="auto">
          <a:xfrm>
            <a:off x="2359833" y="4992161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9" name="矩形 188"/>
          <p:cNvSpPr/>
          <p:nvPr/>
        </p:nvSpPr>
        <p:spPr bwMode="auto">
          <a:xfrm>
            <a:off x="2558832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1621659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1909691" y="4992161"/>
            <a:ext cx="142984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1521957" y="42256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1657831" y="4042110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>
            <a:endCxn id="187" idx="0"/>
          </p:cNvCxnSpPr>
          <p:nvPr/>
        </p:nvCxnSpPr>
        <p:spPr bwMode="auto">
          <a:xfrm flipH="1">
            <a:off x="1055688" y="4480457"/>
            <a:ext cx="466270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5" name="直接箭头连接符 194"/>
          <p:cNvCxnSpPr>
            <a:endCxn id="183" idx="0"/>
          </p:cNvCxnSpPr>
          <p:nvPr/>
        </p:nvCxnSpPr>
        <p:spPr bwMode="auto">
          <a:xfrm>
            <a:off x="1799354" y="4489851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4" name="直接箭头连接符 183"/>
          <p:cNvCxnSpPr/>
          <p:nvPr/>
        </p:nvCxnSpPr>
        <p:spPr bwMode="auto">
          <a:xfrm flipH="1">
            <a:off x="1042394" y="5006329"/>
            <a:ext cx="18758" cy="290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6" name="下箭头 195"/>
          <p:cNvSpPr/>
          <p:nvPr/>
        </p:nvSpPr>
        <p:spPr bwMode="auto">
          <a:xfrm rot="16200000">
            <a:off x="3230275" y="46889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413995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 bwMode="auto">
          <a:xfrm>
            <a:off x="500724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475926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385192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 bwMode="auto">
          <a:xfrm>
            <a:off x="4699338" y="4118141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2" name="直接箭头连接符 201"/>
          <p:cNvCxnSpPr>
            <a:endCxn id="203" idx="0"/>
          </p:cNvCxnSpPr>
          <p:nvPr/>
        </p:nvCxnSpPr>
        <p:spPr bwMode="auto">
          <a:xfrm>
            <a:off x="504729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3" name="矩形 202"/>
          <p:cNvSpPr/>
          <p:nvPr/>
        </p:nvSpPr>
        <p:spPr bwMode="auto">
          <a:xfrm>
            <a:off x="565517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471800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447123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7" name="直接箭头连接符 206"/>
          <p:cNvCxnSpPr/>
          <p:nvPr/>
        </p:nvCxnSpPr>
        <p:spPr bwMode="auto">
          <a:xfrm>
            <a:off x="475926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8" name="直接箭头连接符 207"/>
          <p:cNvCxnSpPr/>
          <p:nvPr/>
        </p:nvCxnSpPr>
        <p:spPr bwMode="auto">
          <a:xfrm flipH="1">
            <a:off x="413995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475926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1" name="下箭头 210"/>
          <p:cNvSpPr/>
          <p:nvPr/>
        </p:nvSpPr>
        <p:spPr bwMode="auto">
          <a:xfrm rot="16200000">
            <a:off x="6075116" y="446660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2" name="矩形 211"/>
          <p:cNvSpPr/>
          <p:nvPr/>
        </p:nvSpPr>
        <p:spPr bwMode="auto">
          <a:xfrm>
            <a:off x="703132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789861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765063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674329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7" name="直接箭头连接符 216"/>
          <p:cNvCxnSpPr>
            <a:endCxn id="218" idx="0"/>
          </p:cNvCxnSpPr>
          <p:nvPr/>
        </p:nvCxnSpPr>
        <p:spPr bwMode="auto">
          <a:xfrm>
            <a:off x="793866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854654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760937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736260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/>
          <p:cNvCxnSpPr/>
          <p:nvPr/>
        </p:nvCxnSpPr>
        <p:spPr bwMode="auto">
          <a:xfrm>
            <a:off x="765063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2" name="直接箭头连接符 221"/>
          <p:cNvCxnSpPr/>
          <p:nvPr/>
        </p:nvCxnSpPr>
        <p:spPr bwMode="auto">
          <a:xfrm flipH="1">
            <a:off x="703132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3" name="直接箭头连接符 222"/>
          <p:cNvCxnSpPr/>
          <p:nvPr/>
        </p:nvCxnSpPr>
        <p:spPr bwMode="auto">
          <a:xfrm>
            <a:off x="765063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/>
          <p:nvPr/>
        </p:nvCxnSpPr>
        <p:spPr bwMode="auto">
          <a:xfrm>
            <a:off x="4759266" y="3933056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5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996216" y="20398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5868144" y="20715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07504" y="42390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3013511" y="42656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028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5" grpId="0" animBg="1"/>
      <p:bldP spid="115" grpId="0" animBg="1"/>
      <p:bldP spid="116" grpId="0" animBg="1"/>
      <p:bldP spid="117" grpId="0" animBg="1"/>
      <p:bldP spid="120" grpId="0" animBg="1"/>
      <p:bldP spid="121" grpId="0" animBg="1"/>
      <p:bldP spid="124" grpId="0" animBg="1"/>
      <p:bldP spid="126" grpId="0" animBg="1"/>
      <p:bldP spid="128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3" grpId="0" animBg="1"/>
      <p:bldP spid="204" grpId="0" animBg="1"/>
      <p:bldP spid="20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8" grpId="0" animBg="1"/>
      <p:bldP spid="219" grpId="0" animBg="1"/>
      <p:bldP spid="220" grpId="0" animBg="1"/>
      <p:bldP spid="97" grpId="0"/>
      <p:bldP spid="98" grpId="0"/>
      <p:bldP spid="99" grpId="0"/>
      <p:bldP spid="1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树：插入删除验证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插入删除验证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按顺序插入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90,100,20,30,40,50,120,130,150,110,80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80,50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此处规则：上溢节点为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删除用直接前驱代替，合并取左边节点合并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blipFill>
                <a:blip r:embed="rId3"/>
                <a:stretch>
                  <a:fillRect l="-1552" t="-1422" b="-4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323202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32" y="2306866"/>
            <a:ext cx="745205" cy="397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58" y="2297372"/>
            <a:ext cx="1125967" cy="391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47" y="2275614"/>
            <a:ext cx="1577440" cy="435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1" y="2740941"/>
            <a:ext cx="1457773" cy="848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32608"/>
            <a:ext cx="1936444" cy="913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0" y="2729722"/>
            <a:ext cx="1958203" cy="902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18" y="2695612"/>
            <a:ext cx="2393358" cy="897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7" y="3815986"/>
            <a:ext cx="2415115" cy="902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51" y="3789459"/>
            <a:ext cx="2969940" cy="9083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69795"/>
            <a:ext cx="2915546" cy="14196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4" y="4859076"/>
            <a:ext cx="3339823" cy="14468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9" y="4798976"/>
            <a:ext cx="2833955" cy="15121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490375" y="1296409"/>
            <a:ext cx="3744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62612" y="5417520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https://www.cs.usfca.edu/~galles/visualization/BTree.html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28598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化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621872" y="4047150"/>
            <a:ext cx="1905861" cy="2640399"/>
            <a:chOff x="188802" y="2690092"/>
            <a:chExt cx="1905861" cy="2640399"/>
          </a:xfrm>
        </p:grpSpPr>
        <p:sp>
          <p:nvSpPr>
            <p:cNvPr id="219" name="圆角矩形 218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圆角矩形 219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244" name="直接连接符 2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5" name="直接连接符 2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242" name="直接连接符 24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3" name="直接连接符 24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3" name="组合 222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240" name="直接连接符 2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1" name="直接连接符 2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4" name="组合 223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238" name="直接连接符 2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9" name="直接连接符 2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25" name="圆角矩形 224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圆角矩形 226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右弧形箭头 227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236" name="直接连接符 2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7" name="直接连接符 2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30" name="组合 229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234" name="直接连接符 23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5" name="直接连接符 23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31" name="直接连接符 230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32" name="圆角矩形 231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圆角矩形 232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7020272" y="4119790"/>
            <a:ext cx="1730924" cy="2621578"/>
            <a:chOff x="2459570" y="2690091"/>
            <a:chExt cx="1730924" cy="2621578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272" name="直接连接符 2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3" name="直接连接符 2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48" name="组合 247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270" name="直接连接符 26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1" name="直接连接符 27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49" name="圆角矩形 248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268" name="直接连接符 2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9" name="直接连接符 2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1" name="组合 250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266" name="直接连接符 2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7" name="直接连接符 2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2" name="圆角矩形 251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圆角矩形 252"/>
            <p:cNvSpPr/>
            <p:nvPr/>
          </p:nvSpPr>
          <p:spPr bwMode="auto">
            <a:xfrm>
              <a:off x="3529190" y="378001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264" name="直接连接符 26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5" name="直接连接符 26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5" name="组合 254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262" name="直接连接符 2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3" name="直接连接符 2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6" name="圆角矩形 255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圆角矩形 256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圆角矩形 257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圆角矩形 258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右弧形箭头 259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261" name="直接连接符 260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40" name="矩形 39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499992" y="4150821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8028384" y="4149080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60200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  <a:endParaRPr lang="zh-CN" altLang="en-US" sz="3600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4610355" y="4365104"/>
            <a:ext cx="1905861" cy="2275074"/>
            <a:chOff x="150607" y="4541187"/>
            <a:chExt cx="1905861" cy="2275074"/>
          </a:xfrm>
        </p:grpSpPr>
        <p:sp>
          <p:nvSpPr>
            <p:cNvPr id="275" name="圆角矩形 274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圆角矩形 275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99" name="直接连接符 2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00" name="直接连接符 2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8" name="组合 277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97" name="直接连接符 2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8" name="直接连接符 2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95" name="直接连接符 2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6" name="直接连接符 2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0" name="组合 279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293" name="直接连接符 29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81" name="圆角矩形 280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圆角矩形 281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圆角矩形 282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291" name="直接连接符 2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2" name="直接连接符 2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5" name="组合 284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289" name="直接连接符 2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0" name="直接连接符 2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86" name="直接连接符 285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87" name="圆角矩形 286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圆角矩形 287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右箭头 300"/>
          <p:cNvSpPr/>
          <p:nvPr/>
        </p:nvSpPr>
        <p:spPr bwMode="auto">
          <a:xfrm rot="16200000" flipH="1">
            <a:off x="5017269" y="3986603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7009160" y="4365104"/>
            <a:ext cx="1905861" cy="2275074"/>
            <a:chOff x="150607" y="4541187"/>
            <a:chExt cx="1905861" cy="2275074"/>
          </a:xfrm>
        </p:grpSpPr>
        <p:sp>
          <p:nvSpPr>
            <p:cNvPr id="303" name="圆角矩形 302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4" name="圆角矩形 303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327" name="直接连接符 3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8" name="直接连接符 3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6" name="组合 305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325" name="直接连接符 3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6" name="直接连接符 3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7" name="组合 306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323" name="直接连接符 32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4" name="直接连接符 32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8" name="组合 307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321" name="直接连接符 32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2" name="直接连接符 32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09" name="圆角矩形 308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0" name="圆角矩形 309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1" name="圆角矩形 310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319" name="直接连接符 3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0" name="直接连接符 3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13" name="组合 31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317" name="直接连接符 3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18" name="直接连接符 31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14" name="直接连接符 31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5" name="圆角矩形 31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6" name="圆角矩形 31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9" name="右箭头 328"/>
          <p:cNvSpPr/>
          <p:nvPr/>
        </p:nvSpPr>
        <p:spPr bwMode="auto">
          <a:xfrm rot="16200000" flipH="1">
            <a:off x="7371519" y="4048041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5652120" y="4005064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8161518" y="3981465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21477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3+4 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24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统一重平衡算法：四类情况最后都得到如下结果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927306" y="1697488"/>
            <a:ext cx="1905861" cy="2275074"/>
            <a:chOff x="150607" y="4541187"/>
            <a:chExt cx="1905861" cy="2275074"/>
          </a:xfrm>
        </p:grpSpPr>
        <p:sp>
          <p:nvSpPr>
            <p:cNvPr id="181" name="圆角矩形 180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圆角矩形 181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05" name="直接连接符 2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6" name="直接连接符 20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03" name="直接连接符 2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4" name="直接连接符 2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5" name="组合 184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01" name="直接连接符 20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99" name="直接连接符 1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0" name="直接连接符 1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87" name="圆角矩形 186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圆角矩形 187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圆角矩形 188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97" name="直接连接符 1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8" name="直接连接符 1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91" name="组合 190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95" name="直接连接符 1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6" name="直接连接符 1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92" name="直接连接符 191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93" name="圆角矩形 192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圆角矩形 193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248455" y="4007552"/>
            <a:ext cx="33866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ea typeface="隶书" pitchFamily="49" charset="-122"/>
              </a:rPr>
              <a:t>中序遍历为</a:t>
            </a:r>
            <a:r>
              <a:rPr kumimoji="1" lang="zh-CN" altLang="en-US" sz="2400" b="1" dirty="0" smtClean="0">
                <a:latin typeface="Times New Roman" pitchFamily="18" charset="0"/>
                <a:ea typeface="隶书" pitchFamily="49" charset="-122"/>
              </a:rPr>
              <a:t>：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0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,a,T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,b,T</a:t>
            </a:r>
            <a:r>
              <a:rPr kumimoji="1" lang="en-US" altLang="zh-CN" sz="2000" b="1" baseline="-25000" dirty="0" smtClean="0">
                <a:latin typeface="Consolas" panose="020B0609020204030204" pitchFamily="49" charset="0"/>
                <a:ea typeface="隶书" pitchFamily="49" charset="-122"/>
              </a:rPr>
              <a:t>2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c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3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 </a:t>
            </a:r>
            <a:endParaRPr kumimoji="1" lang="en-US" altLang="zh-CN" sz="2000" b="1" dirty="0">
              <a:latin typeface="Consolas" panose="020B0609020204030204" pitchFamily="49" charset="0"/>
              <a:ea typeface="隶书" pitchFamily="49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 descr="http://img01.baimao.com/M01/1E/B1/wKgAFFIDMk6AHpHCAAClBSkX9Nw4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4" y="2186655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760884" y="3883159"/>
            <a:ext cx="1980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旋转变换</a:t>
            </a:r>
            <a:endParaRPr kumimoji="1"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繁琐，需记规则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右箭头 7"/>
          <p:cNvSpPr/>
          <p:nvPr/>
        </p:nvSpPr>
        <p:spPr bwMode="auto">
          <a:xfrm>
            <a:off x="5740914" y="2732809"/>
            <a:ext cx="816779" cy="424987"/>
          </a:xfrm>
          <a:prstGeom prst="leftRightArrow">
            <a:avLst>
              <a:gd name="adj1" fmla="val 50000"/>
              <a:gd name="adj2" fmla="val 5623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082" name="Picture 10" descr="http://www.ugsnx.com/data/attachment/forum/201408/16/195245xyf9yotu9b08xupj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4846"/>
          <a:stretch/>
        </p:blipFill>
        <p:spPr bwMode="auto">
          <a:xfrm>
            <a:off x="6773717" y="2184311"/>
            <a:ext cx="1737457" cy="136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/>
          <p:cNvSpPr/>
          <p:nvPr/>
        </p:nvSpPr>
        <p:spPr>
          <a:xfrm>
            <a:off x="6787625" y="380749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直接拆分组装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667172" y="5179306"/>
            <a:ext cx="784400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g,p,v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节点与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03334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736975" y="61197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树的初始状态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41001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由内存和外存组成二级存储系统，数据全部存放于外存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计算过程中将内存作为外存的高速缓存，存放最常用的数据复制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借助高效的调度算法，将“高速”与“大容量”结合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两个相邻存储级别之间的数据传输称为“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如前，内存与外存之间的访问速度差异在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个数量级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因此，数据结构和算法的设计应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尽可能降低外存的访问次数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54577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1399708" y="6367212"/>
            <a:ext cx="7247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的中序直接前驱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替代，进而删除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" name="乘号 2"/>
          <p:cNvSpPr/>
          <p:nvPr/>
        </p:nvSpPr>
        <p:spPr bwMode="auto">
          <a:xfrm>
            <a:off x="6649734" y="2409458"/>
            <a:ext cx="669925" cy="642528"/>
          </a:xfrm>
          <a:prstGeom prst="mathMultiply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50005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71" grpId="0"/>
      <p:bldP spid="66" grpId="0" animBg="1"/>
      <p:bldP spid="3" grpId="0" animBg="1"/>
      <p:bldP spid="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708775" y="2428603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39642" y="5810571"/>
            <a:ext cx="649889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节点最小失衡子树根，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为其最大高度孩子，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的最大高度孩子，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QRT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构成做单旋转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87" name="右弧形箭头 86"/>
          <p:cNvSpPr/>
          <p:nvPr/>
        </p:nvSpPr>
        <p:spPr bwMode="auto">
          <a:xfrm rot="16200000" flipV="1">
            <a:off x="6221328" y="2856214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95797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/>
          <p:cNvSpPr/>
          <p:nvPr/>
        </p:nvSpPr>
        <p:spPr bwMode="auto">
          <a:xfrm>
            <a:off x="4697861" y="2106319"/>
            <a:ext cx="3422754" cy="3230543"/>
          </a:xfrm>
          <a:prstGeom prst="ellipse">
            <a:avLst/>
          </a:prstGeom>
          <a:solidFill>
            <a:schemeClr val="accent1">
              <a:lumMod val="90000"/>
              <a:alpha val="35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" name="椭圆 104"/>
          <p:cNvSpPr/>
          <p:nvPr/>
        </p:nvSpPr>
        <p:spPr bwMode="auto">
          <a:xfrm rot="20674970">
            <a:off x="3685720" y="3754706"/>
            <a:ext cx="1255396" cy="1933824"/>
          </a:xfrm>
          <a:prstGeom prst="ellipse">
            <a:avLst/>
          </a:prstGeom>
          <a:solidFill>
            <a:srgbClr val="FFFF00">
              <a:alpha val="35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" name="椭圆 102"/>
          <p:cNvSpPr/>
          <p:nvPr/>
        </p:nvSpPr>
        <p:spPr bwMode="auto">
          <a:xfrm rot="1630403">
            <a:off x="2268148" y="3756148"/>
            <a:ext cx="1562610" cy="2890431"/>
          </a:xfrm>
          <a:prstGeom prst="ellipse">
            <a:avLst/>
          </a:prstGeom>
          <a:solidFill>
            <a:srgbClr val="FFCCCC">
              <a:alpha val="62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1512624">
            <a:off x="612227" y="2760123"/>
            <a:ext cx="1962128" cy="326060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51621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686241" y="245918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83209" y="5743961"/>
            <a:ext cx="5780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的右子树高度减少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，与左子树高度变为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，需要继续调整节点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91" name="Line 8"/>
          <p:cNvSpPr>
            <a:spLocks noChangeShapeType="1"/>
          </p:cNvSpPr>
          <p:nvPr/>
        </p:nvSpPr>
        <p:spPr bwMode="auto">
          <a:xfrm>
            <a:off x="5585632" y="364502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9"/>
          <p:cNvSpPr>
            <a:spLocks noChangeShapeType="1"/>
          </p:cNvSpPr>
          <p:nvPr/>
        </p:nvSpPr>
        <p:spPr bwMode="auto">
          <a:xfrm flipV="1">
            <a:off x="5128432" y="3721224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27"/>
          <p:cNvSpPr>
            <a:spLocks noChangeArrowheads="1"/>
          </p:cNvSpPr>
          <p:nvPr/>
        </p:nvSpPr>
        <p:spPr bwMode="auto">
          <a:xfrm>
            <a:off x="4899832" y="417842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94" name="Oval 28"/>
          <p:cNvSpPr>
            <a:spLocks noChangeArrowheads="1"/>
          </p:cNvSpPr>
          <p:nvPr/>
        </p:nvSpPr>
        <p:spPr bwMode="auto">
          <a:xfrm>
            <a:off x="5814232" y="42004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95" name="Text Box 66"/>
          <p:cNvSpPr txBox="1">
            <a:spLocks noChangeArrowheads="1"/>
          </p:cNvSpPr>
          <p:nvPr/>
        </p:nvSpPr>
        <p:spPr bwMode="auto">
          <a:xfrm>
            <a:off x="4823632" y="37842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96" name="Text Box 68"/>
          <p:cNvSpPr txBox="1">
            <a:spLocks noChangeArrowheads="1"/>
          </p:cNvSpPr>
          <p:nvPr/>
        </p:nvSpPr>
        <p:spPr bwMode="auto">
          <a:xfrm>
            <a:off x="604486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4031708" y="1426267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 Box 64"/>
          <p:cNvSpPr txBox="1">
            <a:spLocks noChangeArrowheads="1"/>
          </p:cNvSpPr>
          <p:nvPr/>
        </p:nvSpPr>
        <p:spPr bwMode="auto">
          <a:xfrm>
            <a:off x="3159585" y="2525995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 Box 64"/>
          <p:cNvSpPr txBox="1">
            <a:spLocks noChangeArrowheads="1"/>
          </p:cNvSpPr>
          <p:nvPr/>
        </p:nvSpPr>
        <p:spPr bwMode="auto">
          <a:xfrm>
            <a:off x="4026366" y="3355067"/>
            <a:ext cx="3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右弧形箭头 99"/>
          <p:cNvSpPr/>
          <p:nvPr/>
        </p:nvSpPr>
        <p:spPr bwMode="auto">
          <a:xfrm rot="16200000" flipV="1">
            <a:off x="2566171" y="2841936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1" name="右弧形箭头 100"/>
          <p:cNvSpPr/>
          <p:nvPr/>
        </p:nvSpPr>
        <p:spPr bwMode="auto">
          <a:xfrm rot="16200000">
            <a:off x="4470922" y="1980426"/>
            <a:ext cx="420516" cy="939572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Text Box 64"/>
          <p:cNvSpPr txBox="1">
            <a:spLocks noChangeArrowheads="1"/>
          </p:cNvSpPr>
          <p:nvPr/>
        </p:nvSpPr>
        <p:spPr bwMode="auto">
          <a:xfrm>
            <a:off x="877433" y="5581579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 Box 64"/>
          <p:cNvSpPr txBox="1">
            <a:spLocks noChangeArrowheads="1"/>
          </p:cNvSpPr>
          <p:nvPr/>
        </p:nvSpPr>
        <p:spPr bwMode="auto">
          <a:xfrm>
            <a:off x="2586619" y="6212845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 Box 64"/>
          <p:cNvSpPr txBox="1">
            <a:spLocks noChangeArrowheads="1"/>
          </p:cNvSpPr>
          <p:nvPr/>
        </p:nvSpPr>
        <p:spPr bwMode="auto">
          <a:xfrm>
            <a:off x="3813175" y="527460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720042" y="485504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87" name="TextBox 20"/>
          <p:cNvSpPr txBox="1">
            <a:spLocks noChangeArrowheads="1"/>
          </p:cNvSpPr>
          <p:nvPr/>
        </p:nvSpPr>
        <p:spPr bwMode="auto">
          <a:xfrm>
            <a:off x="6046214" y="1130082"/>
            <a:ext cx="296402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单次调整（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种可能的旋转平衡，或一次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组装调整）完后，可能会产生新的不平衡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3391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03" grpId="0" animBg="1"/>
      <p:bldP spid="32" grpId="0" animBg="1"/>
      <p:bldP spid="4" grpId="0"/>
      <p:bldP spid="97" grpId="0"/>
      <p:bldP spid="98" grpId="0"/>
      <p:bldP spid="99" grpId="0"/>
      <p:bldP spid="100" grpId="0" animBg="1"/>
      <p:bldP spid="101" grpId="0" animBg="1"/>
      <p:bldP spid="102" grpId="0"/>
      <p:bldP spid="104" grpId="0"/>
      <p:bldP spid="106" grpId="0"/>
      <p:bldP spid="10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19"/>
          <p:cNvSpPr>
            <a:spLocks noChangeShapeType="1"/>
          </p:cNvSpPr>
          <p:nvPr/>
        </p:nvSpPr>
        <p:spPr bwMode="auto">
          <a:xfrm flipV="1">
            <a:off x="56746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H="1" flipV="1">
            <a:off x="65890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857254" y="2183795"/>
            <a:ext cx="2917327" cy="3256024"/>
            <a:chOff x="4857254" y="2183795"/>
            <a:chExt cx="2917327" cy="3256024"/>
          </a:xfrm>
        </p:grpSpPr>
        <p:grpSp>
          <p:nvGrpSpPr>
            <p:cNvPr id="34" name="组合 33"/>
            <p:cNvGrpSpPr/>
            <p:nvPr/>
          </p:nvGrpSpPr>
          <p:grpSpPr>
            <a:xfrm>
              <a:off x="4857254" y="2183795"/>
              <a:ext cx="2917327" cy="2462056"/>
              <a:chOff x="4823632" y="2195572"/>
              <a:chExt cx="2917327" cy="2462056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6937375" y="37167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H="1" flipV="1">
                <a:off x="6632575" y="28785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5641975" y="28023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67087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S</a:t>
                </a:r>
                <a:endParaRPr kumimoji="1" lang="zh-CN" altLang="en-US" sz="2400" b="1" dirty="0"/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71659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T</a:t>
                </a:r>
                <a:endParaRPr kumimoji="1" lang="zh-CN" altLang="en-US" sz="2400" b="1" dirty="0"/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P</a:t>
                </a:r>
                <a:endParaRPr kumimoji="1" lang="zh-CN" altLang="en-US" sz="2400" b="1" dirty="0"/>
              </a:p>
            </p:txBody>
          </p:sp>
          <p:sp>
            <p:nvSpPr>
              <p:cNvPr id="72" name="Text Box 66"/>
              <p:cNvSpPr txBox="1">
                <a:spLocks noChangeArrowheads="1"/>
              </p:cNvSpPr>
              <p:nvPr/>
            </p:nvSpPr>
            <p:spPr bwMode="auto">
              <a:xfrm>
                <a:off x="651621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2" name="Text Box 76"/>
              <p:cNvSpPr txBox="1">
                <a:spLocks noChangeArrowheads="1"/>
              </p:cNvSpPr>
              <p:nvPr/>
            </p:nvSpPr>
            <p:spPr bwMode="auto">
              <a:xfrm>
                <a:off x="5203825" y="29876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3" name="Text Box 77"/>
              <p:cNvSpPr txBox="1">
                <a:spLocks noChangeArrowheads="1"/>
              </p:cNvSpPr>
              <p:nvPr/>
            </p:nvSpPr>
            <p:spPr bwMode="auto">
              <a:xfrm>
                <a:off x="7413625" y="287853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6556375" y="219557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R</a:t>
                </a:r>
                <a:endParaRPr kumimoji="1" lang="zh-CN" altLang="en-US" sz="2400" b="1" dirty="0"/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5585632" y="3645024"/>
                <a:ext cx="381000" cy="6096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 flipV="1">
                <a:off x="5128432" y="3721224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Oval 27"/>
              <p:cNvSpPr>
                <a:spLocks noChangeArrowheads="1"/>
              </p:cNvSpPr>
              <p:nvPr/>
            </p:nvSpPr>
            <p:spPr bwMode="auto">
              <a:xfrm>
                <a:off x="4899832" y="4178424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N</a:t>
                </a:r>
                <a:endParaRPr kumimoji="1" lang="zh-CN" altLang="en-US" sz="2400" b="1" dirty="0"/>
              </a:p>
            </p:txBody>
          </p:sp>
          <p:sp>
            <p:nvSpPr>
              <p:cNvPr id="94" name="Oval 28"/>
              <p:cNvSpPr>
                <a:spLocks noChangeArrowheads="1"/>
              </p:cNvSpPr>
              <p:nvPr/>
            </p:nvSpPr>
            <p:spPr bwMode="auto">
              <a:xfrm>
                <a:off x="5814232" y="4200428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Q</a:t>
                </a:r>
                <a:endParaRPr kumimoji="1" lang="zh-CN" altLang="en-US" sz="2400" b="1" dirty="0"/>
              </a:p>
            </p:txBody>
          </p:sp>
          <p:sp>
            <p:nvSpPr>
              <p:cNvPr id="95" name="Text Box 66"/>
              <p:cNvSpPr txBox="1">
                <a:spLocks noChangeArrowheads="1"/>
              </p:cNvSpPr>
              <p:nvPr/>
            </p:nvSpPr>
            <p:spPr bwMode="auto">
              <a:xfrm>
                <a:off x="4823632" y="37842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96" name="Text Box 68"/>
              <p:cNvSpPr txBox="1">
                <a:spLocks noChangeArrowheads="1"/>
              </p:cNvSpPr>
              <p:nvPr/>
            </p:nvSpPr>
            <p:spPr bwMode="auto">
              <a:xfrm>
                <a:off x="604486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53371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O</a:t>
                </a:r>
                <a:endParaRPr kumimoji="1" lang="zh-CN" altLang="en-US" sz="2400" b="1" dirty="0"/>
              </a:p>
            </p:txBody>
          </p:sp>
        </p:grpSp>
        <p:sp>
          <p:nvSpPr>
            <p:cNvPr id="90" name="Text Box 64"/>
            <p:cNvSpPr txBox="1">
              <a:spLocks noChangeArrowheads="1"/>
            </p:cNvSpPr>
            <p:nvPr/>
          </p:nvSpPr>
          <p:spPr bwMode="auto">
            <a:xfrm>
              <a:off x="6720042" y="4855044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78879" y="3045491"/>
            <a:ext cx="2021717" cy="3120863"/>
            <a:chOff x="578879" y="3045491"/>
            <a:chExt cx="2021717" cy="3120863"/>
          </a:xfrm>
        </p:grpSpPr>
        <p:grpSp>
          <p:nvGrpSpPr>
            <p:cNvPr id="7" name="组合 6"/>
            <p:cNvGrpSpPr/>
            <p:nvPr/>
          </p:nvGrpSpPr>
          <p:grpSpPr>
            <a:xfrm>
              <a:off x="578879" y="3045491"/>
              <a:ext cx="2021717" cy="2424113"/>
              <a:chOff x="572258" y="3045219"/>
              <a:chExt cx="2021717" cy="242411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72258" y="3045219"/>
                <a:ext cx="2021717" cy="2119313"/>
                <a:chOff x="572258" y="3045219"/>
                <a:chExt cx="2021717" cy="2119313"/>
              </a:xfrm>
            </p:grpSpPr>
            <p:sp>
              <p:nvSpPr>
                <p:cNvPr id="8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1069975" y="4478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1908175" y="3640532"/>
                  <a:ext cx="381000" cy="609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Oval 16"/>
                <p:cNvSpPr>
                  <a:spLocks noChangeArrowheads="1"/>
                </p:cNvSpPr>
                <p:nvPr/>
              </p:nvSpPr>
              <p:spPr bwMode="auto">
                <a:xfrm>
                  <a:off x="21367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D</a:t>
                  </a:r>
                  <a:endParaRPr kumimoji="1" lang="zh-CN" altLang="en-US" sz="2400" b="1" dirty="0"/>
                </a:p>
              </p:txBody>
            </p:sp>
            <p:sp>
              <p:nvSpPr>
                <p:cNvPr id="2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50975" y="3716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12223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B</a:t>
                  </a:r>
                  <a:endParaRPr kumimoji="1" lang="zh-CN" altLang="en-US" sz="2400" b="1" dirty="0"/>
                </a:p>
              </p:txBody>
            </p:sp>
            <p:sp>
              <p:nvSpPr>
                <p:cNvPr id="41" name="Oval 35"/>
                <p:cNvSpPr>
                  <a:spLocks noChangeArrowheads="1"/>
                </p:cNvSpPr>
                <p:nvPr/>
              </p:nvSpPr>
              <p:spPr bwMode="auto">
                <a:xfrm>
                  <a:off x="1679575" y="33357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C</a:t>
                  </a:r>
                  <a:endParaRPr kumimoji="1" lang="zh-CN" altLang="en-US" sz="2400" b="1" dirty="0"/>
                </a:p>
              </p:txBody>
            </p:sp>
            <p:sp>
              <p:nvSpPr>
                <p:cNvPr id="6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72258" y="47216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64346" y="30452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3318" y="38834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28442" y="3851756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</p:grpSp>
          <p:sp>
            <p:nvSpPr>
              <p:cNvPr id="36" name="Oval 30"/>
              <p:cNvSpPr>
                <a:spLocks noChangeArrowheads="1"/>
              </p:cNvSpPr>
              <p:nvPr/>
            </p:nvSpPr>
            <p:spPr bwMode="auto">
              <a:xfrm>
                <a:off x="765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A</a:t>
                </a:r>
                <a:endParaRPr kumimoji="1" lang="zh-CN" altLang="en-US" sz="2400" b="1" dirty="0"/>
              </a:p>
            </p:txBody>
          </p:sp>
        </p:grpSp>
        <p:sp>
          <p:nvSpPr>
            <p:cNvPr id="87" name="Text Box 64"/>
            <p:cNvSpPr txBox="1">
              <a:spLocks noChangeArrowheads="1"/>
            </p:cNvSpPr>
            <p:nvPr/>
          </p:nvSpPr>
          <p:spPr bwMode="auto">
            <a:xfrm>
              <a:off x="877433" y="5581579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001243" y="3866586"/>
            <a:ext cx="2022820" cy="2931034"/>
            <a:chOff x="2001243" y="3866586"/>
            <a:chExt cx="2022820" cy="2931034"/>
          </a:xfrm>
        </p:grpSpPr>
        <p:grpSp>
          <p:nvGrpSpPr>
            <p:cNvPr id="12" name="组合 11"/>
            <p:cNvGrpSpPr/>
            <p:nvPr/>
          </p:nvGrpSpPr>
          <p:grpSpPr>
            <a:xfrm>
              <a:off x="2001243" y="3866586"/>
              <a:ext cx="2022820" cy="2455776"/>
              <a:chOff x="2012418" y="3851756"/>
              <a:chExt cx="2022820" cy="2455776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32797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2898775" y="4478732"/>
                <a:ext cx="381000" cy="762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V="1">
                <a:off x="2517775" y="53169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2212975" y="58503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F</a:t>
                </a:r>
                <a:endParaRPr kumimoji="1" lang="zh-CN" altLang="en-US" sz="2400" b="1" dirty="0"/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30511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H</a:t>
                </a:r>
                <a:endParaRPr kumimoji="1" lang="zh-CN" altLang="en-US" sz="2400" b="1" dirty="0"/>
              </a:p>
            </p:txBody>
          </p:sp>
          <p:sp>
            <p:nvSpPr>
              <p:cNvPr id="35" name="Oval 29"/>
              <p:cNvSpPr>
                <a:spLocks noChangeArrowheads="1"/>
              </p:cNvSpPr>
              <p:nvPr/>
            </p:nvSpPr>
            <p:spPr bwMode="auto">
              <a:xfrm>
                <a:off x="2670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G</a:t>
                </a:r>
                <a:endParaRPr kumimoji="1" lang="zh-CN" altLang="en-US" sz="2400" b="1" dirty="0"/>
              </a:p>
            </p:txBody>
          </p: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33559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I</a:t>
                </a:r>
                <a:endParaRPr kumimoji="1" lang="zh-CN" altLang="en-US" sz="2400" b="1" dirty="0"/>
              </a:p>
            </p:txBody>
          </p:sp>
          <p:sp>
            <p:nvSpPr>
              <p:cNvPr id="68" name="Text Box 62"/>
              <p:cNvSpPr txBox="1">
                <a:spLocks noChangeArrowheads="1"/>
              </p:cNvSpPr>
              <p:nvPr/>
            </p:nvSpPr>
            <p:spPr bwMode="auto">
              <a:xfrm>
                <a:off x="2012418" y="55598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9" name="Text Box 63"/>
              <p:cNvSpPr txBox="1">
                <a:spLocks noChangeArrowheads="1"/>
              </p:cNvSpPr>
              <p:nvPr/>
            </p:nvSpPr>
            <p:spPr bwMode="auto">
              <a:xfrm>
                <a:off x="3707904" y="47878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79" name="Text Box 73"/>
              <p:cNvSpPr txBox="1">
                <a:spLocks noChangeArrowheads="1"/>
              </p:cNvSpPr>
              <p:nvPr/>
            </p:nvSpPr>
            <p:spPr bwMode="auto">
              <a:xfrm>
                <a:off x="2415486" y="47216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 Box 74"/>
              <p:cNvSpPr txBox="1">
                <a:spLocks noChangeArrowheads="1"/>
              </p:cNvSpPr>
              <p:nvPr/>
            </p:nvSpPr>
            <p:spPr bwMode="auto">
              <a:xfrm>
                <a:off x="2919542" y="3851756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Text Box 64"/>
            <p:cNvSpPr txBox="1">
              <a:spLocks noChangeArrowheads="1"/>
            </p:cNvSpPr>
            <p:nvPr/>
          </p:nvSpPr>
          <p:spPr bwMode="auto">
            <a:xfrm>
              <a:off x="2586619" y="6212845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35778" y="3933054"/>
            <a:ext cx="1146831" cy="1897239"/>
            <a:chOff x="3835778" y="3933054"/>
            <a:chExt cx="1146831" cy="1897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3976842" y="3933054"/>
              <a:ext cx="1005767" cy="1545568"/>
              <a:chOff x="3965575" y="3923764"/>
              <a:chExt cx="1005767" cy="1545568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auto">
              <a:xfrm>
                <a:off x="41941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39655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K</a:t>
                </a:r>
                <a:endParaRPr kumimoji="1" lang="zh-CN" altLang="en-US" sz="2400" b="1" dirty="0"/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42703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L</a:t>
                </a:r>
                <a:endParaRPr kumimoji="1" lang="zh-CN" altLang="en-US" sz="2400" b="1" dirty="0"/>
              </a:p>
            </p:txBody>
          </p:sp>
          <p:sp>
            <p:nvSpPr>
              <p:cNvPr id="70" name="Text Box 64"/>
              <p:cNvSpPr txBox="1">
                <a:spLocks noChangeArrowheads="1"/>
              </p:cNvSpPr>
              <p:nvPr/>
            </p:nvSpPr>
            <p:spPr bwMode="auto">
              <a:xfrm>
                <a:off x="4644008" y="471585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1" name="Text Box 75"/>
              <p:cNvSpPr txBox="1">
                <a:spLocks noChangeArrowheads="1"/>
              </p:cNvSpPr>
              <p:nvPr/>
            </p:nvSpPr>
            <p:spPr bwMode="auto">
              <a:xfrm>
                <a:off x="4264025" y="3923764"/>
                <a:ext cx="428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3835778" y="5245518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9" name="Oval 40"/>
          <p:cNvSpPr>
            <a:spLocks noChangeArrowheads="1"/>
          </p:cNvSpPr>
          <p:nvPr/>
        </p:nvSpPr>
        <p:spPr bwMode="auto">
          <a:xfrm>
            <a:off x="43516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6294722" y="248032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182073" y="1404300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959705" y="2133435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076454" y="2168934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25878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514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14491 L 0.38976 -0.40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625 0.00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6336 0.1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36 0.10602 L 1.94444E-6 -1.1111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 0.00393 L 0.05296 -0.1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76 -0.40325 L 0.14583 -0.1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4 0.19838 L 0.1007 0.1226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16" grpId="0" animBg="1"/>
      <p:bldP spid="17" grpId="0" animBg="1"/>
      <p:bldP spid="40" grpId="0" animBg="1"/>
      <p:bldP spid="75" grpId="0"/>
      <p:bldP spid="76" grpId="0"/>
      <p:bldP spid="85" grpId="0"/>
      <p:bldP spid="109" grpId="0" animBg="1"/>
      <p:bldP spid="110" grpId="0" animBg="1"/>
      <p:bldP spid="51" grpId="0"/>
      <p:bldP spid="114" grpId="0"/>
      <p:bldP spid="1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8790722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节点删除的特性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删除点的父节点就可能出现非平衡情况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由于删除后的调整导致最小非平衡子树根节点的高度降低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，因而可能会在更高的父节点产生新的不衡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在某子树调整完后，需要迭代地从下往上检查该子树的祖先，如发现新的非平衡子树，则迭代调整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45774" y="3823874"/>
            <a:ext cx="8267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复杂度分析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重平衡节点都是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的祖先，因此最多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次重平衡（旋转或重构）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，总体复杂度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89760" y="55172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74341" y="5231313"/>
            <a:ext cx="7704856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可否实现任何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一次动态操作（插入和删除），引起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的拓扑结构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量（旋转或重构操作）不致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26481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树插入删除演示：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https://cs.usfca.edu/~galles/visualization/AVLtree.html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463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475656" y="2276872"/>
            <a:ext cx="7107994" cy="3744416"/>
            <a:chOff x="1426552" y="2348880"/>
            <a:chExt cx="7107994" cy="3937748"/>
          </a:xfrm>
        </p:grpSpPr>
        <p:cxnSp>
          <p:nvCxnSpPr>
            <p:cNvPr id="65" name="直接箭头连接符 64"/>
            <p:cNvCxnSpPr/>
            <p:nvPr/>
          </p:nvCxnSpPr>
          <p:spPr bwMode="auto">
            <a:xfrm>
              <a:off x="7742458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 flipH="1">
              <a:off x="7443314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6675941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 flipH="1">
              <a:off x="6374306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5613081" y="437578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 flipH="1">
              <a:off x="5233420" y="437578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3746622" y="435350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 flipH="1">
              <a:off x="3366961" y="435350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2710867" y="5312007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 flipH="1">
              <a:off x="2331206" y="5312007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 flipH="1">
              <a:off x="1693082" y="4357422"/>
              <a:ext cx="422516" cy="773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>
              <a:off x="7248343" y="440644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flipH="1">
              <a:off x="6868682" y="440644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5775132" y="3483302"/>
              <a:ext cx="599174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6472116" y="3476335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8" name="直接箭头连接符 37"/>
            <p:cNvCxnSpPr/>
            <p:nvPr/>
          </p:nvCxnSpPr>
          <p:spPr bwMode="auto">
            <a:xfrm>
              <a:off x="2195736" y="4476889"/>
              <a:ext cx="388758" cy="611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5" name="直接箭头连接符 34"/>
            <p:cNvCxnSpPr/>
            <p:nvPr/>
          </p:nvCxnSpPr>
          <p:spPr bwMode="auto">
            <a:xfrm>
              <a:off x="3004788" y="3452266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2313535" y="3434122"/>
              <a:ext cx="669905" cy="71235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>
              <a:off x="4788024" y="2676689"/>
              <a:ext cx="1403287" cy="58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79060" y="2600908"/>
              <a:ext cx="1500952" cy="6896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3" name="椭圆 2"/>
            <p:cNvSpPr/>
            <p:nvPr/>
          </p:nvSpPr>
          <p:spPr bwMode="auto">
            <a:xfrm>
              <a:off x="4427984" y="2348880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24993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122278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478010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90770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435657" y="5053459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364088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98637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90430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482318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426552" y="513374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061176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841079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091195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871098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4963390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43293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136501" y="6023373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759955" y="6026750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7371032" y="6027399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994486" y="6030776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20"/>
          <p:cNvSpPr txBox="1">
            <a:spLocks noChangeArrowheads="1"/>
          </p:cNvSpPr>
          <p:nvPr/>
        </p:nvSpPr>
        <p:spPr bwMode="auto">
          <a:xfrm>
            <a:off x="5289906" y="2371685"/>
            <a:ext cx="3293744" cy="461665"/>
          </a:xfrm>
          <a:prstGeom prst="rect">
            <a:avLst/>
          </a:prstGeom>
          <a:solidFill>
            <a:schemeClr val="accent5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任意节点非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3020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</a:t>
            </a: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Rudolf Bayer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发明的，当时被称为平衡二叉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 J.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Guibas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Sedgewick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修改为如今的“红黑树“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虽然是复杂的，但它的最坏情况运行时间也是非常良好的，并且在实践中是高效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它的统计性能要优于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树。因此，红黑树在很多地方都有应用。在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STL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中，很多部分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set, multiset, map,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multimap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应用了红黑树的变体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88533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Leo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J. 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Guibas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" y="1916832"/>
            <a:ext cx="4052017" cy="481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60" y="1124744"/>
            <a:ext cx="3644389" cy="23762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9"/>
          <a:stretch/>
        </p:blipFill>
        <p:spPr>
          <a:xfrm>
            <a:off x="4159577" y="3594224"/>
            <a:ext cx="4915722" cy="31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47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树：特性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11120"/>
            <a:ext cx="871296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定义与条件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其余节点若为红色，其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父节点和孩子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为黑 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从任一外部节点到根节点沿途，经过的黑节点数目一样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611661" y="1332426"/>
            <a:ext cx="426702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任一从根到外部节点的通路，不存在相邻的两个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推知，所经过的黑节点个数必然大于等于红节点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59100" y="3429000"/>
            <a:ext cx="898350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黑深度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除去根节点，沿途所经过黑节点（包括外部节点）总数称为该节点黑深度；根节点黑深度为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146763" y="4735884"/>
            <a:ext cx="514386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黑高度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除去外部节点，沿途所经过黑节点总数称为该节点黑高度；外部节点黑高度为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，根节点黑高度为全树黑高度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5910"/>
            <a:ext cx="3573713" cy="1923410"/>
          </a:xfrm>
          <a:prstGeom prst="rect">
            <a:avLst/>
          </a:prstGeom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5508104" y="6338889"/>
            <a:ext cx="3293744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黑深度</a:t>
            </a:r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黑高度</a:t>
            </a:r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72324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 bwMode="auto">
          <a:xfrm>
            <a:off x="6246769" y="3501008"/>
            <a:ext cx="2861735" cy="3356990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4037995" y="3501008"/>
            <a:ext cx="2082669" cy="3356991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1805537" y="3501007"/>
            <a:ext cx="2087389" cy="3356993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8190" y="3501008"/>
            <a:ext cx="1619672" cy="335699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14" name="直接箭头连接符 313"/>
          <p:cNvCxnSpPr/>
          <p:nvPr/>
        </p:nvCxnSpPr>
        <p:spPr bwMode="auto">
          <a:xfrm>
            <a:off x="8439543" y="4281884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15" name="直接箭头连接符 314"/>
          <p:cNvCxnSpPr/>
          <p:nvPr/>
        </p:nvCxnSpPr>
        <p:spPr bwMode="auto">
          <a:xfrm flipH="1">
            <a:off x="8083109" y="4268140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6" name="椭圆 315"/>
          <p:cNvSpPr/>
          <p:nvPr/>
        </p:nvSpPr>
        <p:spPr bwMode="auto">
          <a:xfrm>
            <a:off x="8228180" y="4048932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椭圆 316"/>
          <p:cNvSpPr/>
          <p:nvPr/>
        </p:nvSpPr>
        <p:spPr bwMode="auto">
          <a:xfrm>
            <a:off x="862906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椭圆 317"/>
          <p:cNvSpPr/>
          <p:nvPr/>
        </p:nvSpPr>
        <p:spPr bwMode="auto">
          <a:xfrm>
            <a:off x="783576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9" name="任意多边形 318"/>
          <p:cNvSpPr/>
          <p:nvPr/>
        </p:nvSpPr>
        <p:spPr bwMode="auto">
          <a:xfrm>
            <a:off x="7631915" y="3645600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树：等价性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978282" cy="314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提升变换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自顶向下，每遇一个红节点，都将其对应子树整体提升一层，从而与父节点（必为黑）对齐，二者联边调整为横向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每棵红黑树等价于一棵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树，前者节点对应后者关键码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通往红节点的边对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树高度无贡献，在图中为虚线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9710" y="3858020"/>
            <a:ext cx="1174072" cy="1108260"/>
            <a:chOff x="524548" y="3284989"/>
            <a:chExt cx="1501153" cy="1370276"/>
          </a:xfrm>
        </p:grpSpPr>
        <p:cxnSp>
          <p:nvCxnSpPr>
            <p:cNvPr id="173" name="直接箭头连接符 172"/>
            <p:cNvCxnSpPr/>
            <p:nvPr/>
          </p:nvCxnSpPr>
          <p:spPr bwMode="auto">
            <a:xfrm>
              <a:off x="1296526" y="3573016"/>
              <a:ext cx="402094" cy="632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4" name="直接箭头连接符 173"/>
            <p:cNvCxnSpPr/>
            <p:nvPr/>
          </p:nvCxnSpPr>
          <p:spPr bwMode="auto">
            <a:xfrm flipH="1">
              <a:off x="840794" y="3556022"/>
              <a:ext cx="435113" cy="64933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82" name="椭圆 181"/>
            <p:cNvSpPr/>
            <p:nvPr/>
          </p:nvSpPr>
          <p:spPr bwMode="auto">
            <a:xfrm>
              <a:off x="1026279" y="3284989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538845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/>
            <p:cNvSpPr/>
            <p:nvPr/>
          </p:nvSpPr>
          <p:spPr bwMode="auto">
            <a:xfrm>
              <a:off x="524548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7798" y="5769473"/>
            <a:ext cx="1095124" cy="971895"/>
            <a:chOff x="524548" y="5265417"/>
            <a:chExt cx="1492711" cy="1237341"/>
          </a:xfrm>
        </p:grpSpPr>
        <p:sp>
          <p:nvSpPr>
            <p:cNvPr id="237" name="圆角矩形 236"/>
            <p:cNvSpPr/>
            <p:nvPr/>
          </p:nvSpPr>
          <p:spPr bwMode="auto">
            <a:xfrm>
              <a:off x="858571" y="5265417"/>
              <a:ext cx="840049" cy="505953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8" name="椭圆 237"/>
            <p:cNvSpPr/>
            <p:nvPr/>
          </p:nvSpPr>
          <p:spPr bwMode="auto">
            <a:xfrm>
              <a:off x="1031642" y="5296632"/>
              <a:ext cx="476672" cy="429398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242" name="直接箭头连接符 241"/>
            <p:cNvCxnSpPr/>
            <p:nvPr/>
          </p:nvCxnSpPr>
          <p:spPr bwMode="auto">
            <a:xfrm>
              <a:off x="1550553" y="5732581"/>
              <a:ext cx="148067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cxnSp>
          <p:nvCxnSpPr>
            <p:cNvPr id="243" name="直接箭头连接符 242"/>
            <p:cNvCxnSpPr/>
            <p:nvPr/>
          </p:nvCxnSpPr>
          <p:spPr bwMode="auto">
            <a:xfrm flipH="1">
              <a:off x="827088" y="5732581"/>
              <a:ext cx="176128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sp>
          <p:nvSpPr>
            <p:cNvPr id="249" name="椭圆 248"/>
            <p:cNvSpPr/>
            <p:nvPr/>
          </p:nvSpPr>
          <p:spPr bwMode="auto">
            <a:xfrm>
              <a:off x="1530403" y="6030660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/>
            <p:cNvSpPr/>
            <p:nvPr/>
          </p:nvSpPr>
          <p:spPr bwMode="auto">
            <a:xfrm>
              <a:off x="524548" y="6030661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下箭头 250"/>
          <p:cNvSpPr/>
          <p:nvPr/>
        </p:nvSpPr>
        <p:spPr bwMode="auto">
          <a:xfrm>
            <a:off x="699911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4" name="直接箭头连接符 263"/>
          <p:cNvCxnSpPr/>
          <p:nvPr/>
        </p:nvCxnSpPr>
        <p:spPr bwMode="auto">
          <a:xfrm flipH="1">
            <a:off x="2079218" y="4085636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65" name="椭圆 264"/>
          <p:cNvSpPr/>
          <p:nvPr/>
        </p:nvSpPr>
        <p:spPr bwMode="auto">
          <a:xfrm>
            <a:off x="2224289" y="3866428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椭圆 266"/>
          <p:cNvSpPr/>
          <p:nvPr/>
        </p:nvSpPr>
        <p:spPr bwMode="auto">
          <a:xfrm>
            <a:off x="1831878" y="4592863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9" name="直接箭头连接符 268"/>
          <p:cNvCxnSpPr/>
          <p:nvPr/>
        </p:nvCxnSpPr>
        <p:spPr bwMode="auto">
          <a:xfrm>
            <a:off x="3304675" y="4276266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0" name="直接箭头连接符 269"/>
          <p:cNvCxnSpPr/>
          <p:nvPr/>
        </p:nvCxnSpPr>
        <p:spPr bwMode="auto">
          <a:xfrm flipH="1">
            <a:off x="2948241" y="4262522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71" name="椭圆 270"/>
          <p:cNvSpPr/>
          <p:nvPr/>
        </p:nvSpPr>
        <p:spPr bwMode="auto">
          <a:xfrm>
            <a:off x="3093312" y="4043314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椭圆 271"/>
          <p:cNvSpPr/>
          <p:nvPr/>
        </p:nvSpPr>
        <p:spPr bwMode="auto">
          <a:xfrm>
            <a:off x="349419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椭圆 272"/>
          <p:cNvSpPr/>
          <p:nvPr/>
        </p:nvSpPr>
        <p:spPr bwMode="auto">
          <a:xfrm>
            <a:off x="270090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任意多边形 59"/>
          <p:cNvSpPr/>
          <p:nvPr/>
        </p:nvSpPr>
        <p:spPr bwMode="auto">
          <a:xfrm>
            <a:off x="2497047" y="3639982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下箭头 273"/>
          <p:cNvSpPr/>
          <p:nvPr/>
        </p:nvSpPr>
        <p:spPr bwMode="auto">
          <a:xfrm>
            <a:off x="2710655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6" name="圆角矩形 275"/>
          <p:cNvSpPr/>
          <p:nvPr/>
        </p:nvSpPr>
        <p:spPr bwMode="auto">
          <a:xfrm>
            <a:off x="2353475" y="5785254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7" name="椭圆 276"/>
          <p:cNvSpPr/>
          <p:nvPr/>
        </p:nvSpPr>
        <p:spPr bwMode="auto">
          <a:xfrm>
            <a:off x="2535801" y="581123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78" name="直接箭头连接符 277"/>
          <p:cNvCxnSpPr/>
          <p:nvPr/>
        </p:nvCxnSpPr>
        <p:spPr bwMode="auto">
          <a:xfrm>
            <a:off x="3288549" y="6157287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79" name="直接箭头连接符 278"/>
          <p:cNvCxnSpPr/>
          <p:nvPr/>
        </p:nvCxnSpPr>
        <p:spPr bwMode="auto">
          <a:xfrm flipH="1">
            <a:off x="2384983" y="6172102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280" name="椭圆 279"/>
          <p:cNvSpPr/>
          <p:nvPr/>
        </p:nvSpPr>
        <p:spPr bwMode="auto">
          <a:xfrm>
            <a:off x="2722446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椭圆 280"/>
          <p:cNvSpPr/>
          <p:nvPr/>
        </p:nvSpPr>
        <p:spPr bwMode="auto">
          <a:xfrm>
            <a:off x="2116883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3" name="椭圆 282"/>
          <p:cNvSpPr/>
          <p:nvPr/>
        </p:nvSpPr>
        <p:spPr bwMode="auto">
          <a:xfrm>
            <a:off x="2908939" y="5814918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84" name="椭圆 283"/>
          <p:cNvSpPr/>
          <p:nvPr/>
        </p:nvSpPr>
        <p:spPr bwMode="auto">
          <a:xfrm>
            <a:off x="3328009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5" name="直接箭头连接符 284"/>
          <p:cNvCxnSpPr>
            <a:stCxn id="276" idx="2"/>
          </p:cNvCxnSpPr>
          <p:nvPr/>
        </p:nvCxnSpPr>
        <p:spPr bwMode="auto">
          <a:xfrm>
            <a:off x="2901037" y="6182665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86" name="直接箭头连接符 285"/>
          <p:cNvCxnSpPr/>
          <p:nvPr/>
        </p:nvCxnSpPr>
        <p:spPr bwMode="auto">
          <a:xfrm>
            <a:off x="5501655" y="3911108"/>
            <a:ext cx="277849" cy="519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7" name="椭圆 286"/>
          <p:cNvSpPr/>
          <p:nvPr/>
        </p:nvSpPr>
        <p:spPr bwMode="auto">
          <a:xfrm>
            <a:off x="5306418" y="3691900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椭圆 287"/>
          <p:cNvSpPr/>
          <p:nvPr/>
        </p:nvSpPr>
        <p:spPr bwMode="auto">
          <a:xfrm>
            <a:off x="5665764" y="44137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>
            <a:off x="4667900" y="4257503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 flipH="1">
            <a:off x="4311466" y="4243759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91" name="椭圆 290"/>
          <p:cNvSpPr/>
          <p:nvPr/>
        </p:nvSpPr>
        <p:spPr bwMode="auto">
          <a:xfrm>
            <a:off x="4456537" y="4024551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椭圆 291"/>
          <p:cNvSpPr/>
          <p:nvPr/>
        </p:nvSpPr>
        <p:spPr bwMode="auto">
          <a:xfrm>
            <a:off x="485742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椭圆 292"/>
          <p:cNvSpPr/>
          <p:nvPr/>
        </p:nvSpPr>
        <p:spPr bwMode="auto">
          <a:xfrm>
            <a:off x="406412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4" name="任意多边形 293"/>
          <p:cNvSpPr/>
          <p:nvPr/>
        </p:nvSpPr>
        <p:spPr bwMode="auto">
          <a:xfrm flipH="1">
            <a:off x="4646925" y="3620303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下箭头 294"/>
          <p:cNvSpPr/>
          <p:nvPr/>
        </p:nvSpPr>
        <p:spPr bwMode="auto">
          <a:xfrm>
            <a:off x="4820018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" name="圆角矩形 295"/>
          <p:cNvSpPr/>
          <p:nvPr/>
        </p:nvSpPr>
        <p:spPr bwMode="auto">
          <a:xfrm>
            <a:off x="4525968" y="5778561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" name="椭圆 296"/>
          <p:cNvSpPr/>
          <p:nvPr/>
        </p:nvSpPr>
        <p:spPr bwMode="auto">
          <a:xfrm>
            <a:off x="4708294" y="5804544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98" name="直接箭头连接符 297"/>
          <p:cNvCxnSpPr/>
          <p:nvPr/>
        </p:nvCxnSpPr>
        <p:spPr bwMode="auto">
          <a:xfrm>
            <a:off x="5461042" y="6150594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99" name="直接箭头连接符 298"/>
          <p:cNvCxnSpPr/>
          <p:nvPr/>
        </p:nvCxnSpPr>
        <p:spPr bwMode="auto">
          <a:xfrm flipH="1">
            <a:off x="4557476" y="6165409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0" name="椭圆 299"/>
          <p:cNvSpPr/>
          <p:nvPr/>
        </p:nvSpPr>
        <p:spPr bwMode="auto">
          <a:xfrm>
            <a:off x="4894939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1" name="椭圆 300"/>
          <p:cNvSpPr/>
          <p:nvPr/>
        </p:nvSpPr>
        <p:spPr bwMode="auto">
          <a:xfrm>
            <a:off x="4289376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椭圆 301"/>
          <p:cNvSpPr/>
          <p:nvPr/>
        </p:nvSpPr>
        <p:spPr bwMode="auto">
          <a:xfrm>
            <a:off x="5081432" y="5808225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03" name="椭圆 302"/>
          <p:cNvSpPr/>
          <p:nvPr/>
        </p:nvSpPr>
        <p:spPr bwMode="auto">
          <a:xfrm>
            <a:off x="5500502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4" name="直接箭头连接符 303"/>
          <p:cNvCxnSpPr>
            <a:stCxn id="296" idx="2"/>
          </p:cNvCxnSpPr>
          <p:nvPr/>
        </p:nvCxnSpPr>
        <p:spPr bwMode="auto">
          <a:xfrm>
            <a:off x="5073530" y="6175972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6" name="椭圆 305"/>
          <p:cNvSpPr/>
          <p:nvPr/>
        </p:nvSpPr>
        <p:spPr bwMode="auto">
          <a:xfrm>
            <a:off x="7396589" y="37130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8" name="直接箭头连接符 307"/>
          <p:cNvCxnSpPr/>
          <p:nvPr/>
        </p:nvCxnSpPr>
        <p:spPr bwMode="auto">
          <a:xfrm>
            <a:off x="6842113" y="4284112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9" name="直接箭头连接符 308"/>
          <p:cNvCxnSpPr/>
          <p:nvPr/>
        </p:nvCxnSpPr>
        <p:spPr bwMode="auto">
          <a:xfrm flipH="1">
            <a:off x="6485679" y="4270368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0" name="椭圆 309"/>
          <p:cNvSpPr/>
          <p:nvPr/>
        </p:nvSpPr>
        <p:spPr bwMode="auto">
          <a:xfrm>
            <a:off x="6630750" y="4051160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椭圆 310"/>
          <p:cNvSpPr/>
          <p:nvPr/>
        </p:nvSpPr>
        <p:spPr bwMode="auto">
          <a:xfrm>
            <a:off x="703163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椭圆 311"/>
          <p:cNvSpPr/>
          <p:nvPr/>
        </p:nvSpPr>
        <p:spPr bwMode="auto">
          <a:xfrm>
            <a:off x="623833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3" name="任意多边形 312"/>
          <p:cNvSpPr/>
          <p:nvPr/>
        </p:nvSpPr>
        <p:spPr bwMode="auto">
          <a:xfrm flipH="1">
            <a:off x="6821138" y="3646912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下箭头 322"/>
          <p:cNvSpPr/>
          <p:nvPr/>
        </p:nvSpPr>
        <p:spPr bwMode="auto">
          <a:xfrm>
            <a:off x="7371852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3" name="圆角矩形 332"/>
          <p:cNvSpPr/>
          <p:nvPr/>
        </p:nvSpPr>
        <p:spPr bwMode="auto">
          <a:xfrm>
            <a:off x="6896824" y="5801353"/>
            <a:ext cx="1484058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4" name="椭圆 333"/>
          <p:cNvSpPr/>
          <p:nvPr/>
        </p:nvSpPr>
        <p:spPr bwMode="auto">
          <a:xfrm>
            <a:off x="7079150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35" name="直接箭头连接符 334"/>
          <p:cNvCxnSpPr/>
          <p:nvPr/>
        </p:nvCxnSpPr>
        <p:spPr bwMode="auto">
          <a:xfrm>
            <a:off x="7831898" y="6173386"/>
            <a:ext cx="41150" cy="262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336" name="直接箭头连接符 335"/>
          <p:cNvCxnSpPr/>
          <p:nvPr/>
        </p:nvCxnSpPr>
        <p:spPr bwMode="auto">
          <a:xfrm flipH="1">
            <a:off x="6842113" y="6188201"/>
            <a:ext cx="215435" cy="247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37" name="椭圆 336"/>
          <p:cNvSpPr/>
          <p:nvPr/>
        </p:nvSpPr>
        <p:spPr bwMode="auto">
          <a:xfrm>
            <a:off x="7143783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" name="椭圆 337"/>
          <p:cNvSpPr/>
          <p:nvPr/>
        </p:nvSpPr>
        <p:spPr bwMode="auto">
          <a:xfrm>
            <a:off x="6588224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/>
          <p:cNvSpPr/>
          <p:nvPr/>
        </p:nvSpPr>
        <p:spPr bwMode="auto">
          <a:xfrm>
            <a:off x="7452288" y="583101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0" name="椭圆 339"/>
          <p:cNvSpPr/>
          <p:nvPr/>
        </p:nvSpPr>
        <p:spPr bwMode="auto">
          <a:xfrm>
            <a:off x="7699342" y="64425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1" name="直接箭头连接符 340"/>
          <p:cNvCxnSpPr/>
          <p:nvPr/>
        </p:nvCxnSpPr>
        <p:spPr bwMode="auto">
          <a:xfrm flipH="1">
            <a:off x="7333215" y="6182665"/>
            <a:ext cx="95644" cy="253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42" name="椭圆 341"/>
          <p:cNvSpPr/>
          <p:nvPr/>
        </p:nvSpPr>
        <p:spPr bwMode="auto">
          <a:xfrm>
            <a:off x="7840784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3" name="椭圆 342"/>
          <p:cNvSpPr/>
          <p:nvPr/>
        </p:nvSpPr>
        <p:spPr bwMode="auto">
          <a:xfrm>
            <a:off x="8254902" y="6435742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/>
          <p:cNvCxnSpPr/>
          <p:nvPr/>
        </p:nvCxnSpPr>
        <p:spPr bwMode="auto">
          <a:xfrm>
            <a:off x="8235436" y="6187781"/>
            <a:ext cx="128497" cy="24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8990573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分级存储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当数据规模大到内存无法容纳需要存储于外存时，传统的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树由于查找过程的访问次数过多，效率极大降低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磁盘往往不是严格按需读取，而是每次都会预读，即使只需要一个字节，磁盘也会从这个位置开始，顺序向后读取一定长度的数据放入内存。这样做的理论依据是计算机科学中著名的局部性原理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一个数据被用到时，其附近的数据也通常会马上被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3837"/>
          <a:stretch/>
        </p:blipFill>
        <p:spPr>
          <a:xfrm>
            <a:off x="4125682" y="4542040"/>
            <a:ext cx="4730757" cy="1800200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65718" y="4520739"/>
            <a:ext cx="40462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就时间成本而言，外存中读取连续一千个字节和读取单个字节几乎没有区别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280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树：等价性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提升变换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转换后的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树每个节点应包含且仅包含一个黑关键码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红色关键码不超过两个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若有两红色关键码，必有黑色关键码居中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2992" y="3212335"/>
            <a:ext cx="4319008" cy="2448272"/>
            <a:chOff x="179512" y="3240038"/>
            <a:chExt cx="4319008" cy="244827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3987759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3794862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 bwMode="auto">
            <a:xfrm>
              <a:off x="3300038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05535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>
              <a:off x="2614676" y="4500254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2369859" y="4500254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>
              <a:off x="1675560" y="4486401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>
              <a:off x="1430743" y="4486401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1007675" y="5082345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762859" y="5082345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 flipH="1">
              <a:off x="351378" y="4488837"/>
              <a:ext cx="272450" cy="4807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3669139" y="4519316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3424323" y="4519316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>
              <a:off x="2719171" y="3945358"/>
              <a:ext cx="386365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3168606" y="3941027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675504" y="4563115"/>
              <a:ext cx="250682" cy="3803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>
              <a:off x="1197204" y="3926062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751464" y="3914781"/>
              <a:ext cx="431974" cy="4429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111471" y="3411295"/>
              <a:ext cx="854517" cy="4142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1309580" y="3395212"/>
              <a:ext cx="801891" cy="4303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1942714" y="324003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1016784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943021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1502351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489773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830212" y="4921594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454118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500214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825244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175185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9512" y="4971510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8736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091640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52921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755825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2195736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698640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952192" y="5524633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354213" y="5526732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3748253" y="55271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4150274" y="55292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下箭头 45"/>
          <p:cNvSpPr/>
          <p:nvPr/>
        </p:nvSpPr>
        <p:spPr bwMode="auto">
          <a:xfrm rot="16200000">
            <a:off x="4080948" y="356755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>
            <a:off x="8501122" y="3910275"/>
            <a:ext cx="195998" cy="377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432063" y="3910275"/>
            <a:ext cx="108158" cy="392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>
            <a:off x="7518622" y="3913240"/>
            <a:ext cx="175319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>
            <a:off x="7428270" y="3913240"/>
            <a:ext cx="127845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6971086" y="3927093"/>
            <a:ext cx="152143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8" name="直接箭头连接符 97"/>
          <p:cNvCxnSpPr/>
          <p:nvPr/>
        </p:nvCxnSpPr>
        <p:spPr bwMode="auto">
          <a:xfrm flipH="1">
            <a:off x="6876140" y="3927093"/>
            <a:ext cx="82125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6031970" y="3913240"/>
            <a:ext cx="162000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 flipH="1">
            <a:off x="5920686" y="3913240"/>
            <a:ext cx="98463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09978" y="3917572"/>
            <a:ext cx="154338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2" name="直接箭头连接符 101"/>
          <p:cNvCxnSpPr/>
          <p:nvPr/>
        </p:nvCxnSpPr>
        <p:spPr bwMode="auto">
          <a:xfrm flipH="1">
            <a:off x="5386724" y="3917572"/>
            <a:ext cx="110434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3" name="直接箭头连接符 102"/>
          <p:cNvCxnSpPr/>
          <p:nvPr/>
        </p:nvCxnSpPr>
        <p:spPr bwMode="auto">
          <a:xfrm flipH="1">
            <a:off x="4879995" y="3874291"/>
            <a:ext cx="132002" cy="43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4" name="直接箭头连接符 103"/>
          <p:cNvCxnSpPr/>
          <p:nvPr/>
        </p:nvCxnSpPr>
        <p:spPr bwMode="auto">
          <a:xfrm flipV="1">
            <a:off x="8042980" y="3912485"/>
            <a:ext cx="327338" cy="190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5" name="直接箭头连接符 104"/>
          <p:cNvCxnSpPr/>
          <p:nvPr/>
        </p:nvCxnSpPr>
        <p:spPr bwMode="auto">
          <a:xfrm flipH="1">
            <a:off x="7693941" y="3910275"/>
            <a:ext cx="287294" cy="11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 flipH="1">
            <a:off x="7075581" y="3372197"/>
            <a:ext cx="386365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7525016" y="3367866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8" name="直接箭头连接符 107"/>
          <p:cNvCxnSpPr/>
          <p:nvPr/>
        </p:nvCxnSpPr>
        <p:spPr bwMode="auto">
          <a:xfrm>
            <a:off x="5026904" y="3902283"/>
            <a:ext cx="316087" cy="117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>
            <a:off x="5553614" y="3352901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0" name="直接箭头连接符 109"/>
          <p:cNvCxnSpPr/>
          <p:nvPr/>
        </p:nvCxnSpPr>
        <p:spPr bwMode="auto">
          <a:xfrm flipH="1">
            <a:off x="5107874" y="3341620"/>
            <a:ext cx="431974" cy="4429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flipV="1">
            <a:off x="6460481" y="3350829"/>
            <a:ext cx="831550" cy="14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 flipH="1">
            <a:off x="5683423" y="3362558"/>
            <a:ext cx="769658" cy="1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6299124" y="3197604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373194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7299431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椭圆 115"/>
          <p:cNvSpPr/>
          <p:nvPr/>
        </p:nvSpPr>
        <p:spPr bwMode="auto">
          <a:xfrm>
            <a:off x="5858761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4846183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椭圆 117"/>
          <p:cNvSpPr/>
          <p:nvPr/>
        </p:nvSpPr>
        <p:spPr bwMode="auto">
          <a:xfrm>
            <a:off x="5337424" y="3765319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/>
          <p:cNvSpPr/>
          <p:nvPr/>
        </p:nvSpPr>
        <p:spPr bwMode="auto">
          <a:xfrm>
            <a:off x="6810528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椭圆 119"/>
          <p:cNvSpPr/>
          <p:nvPr/>
        </p:nvSpPr>
        <p:spPr bwMode="auto">
          <a:xfrm>
            <a:off x="7856624" y="37535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8347176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7374928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26629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34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824121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10173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43894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029946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301725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587777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827925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856530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474366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下箭头 159"/>
          <p:cNvSpPr/>
          <p:nvPr/>
        </p:nvSpPr>
        <p:spPr bwMode="auto">
          <a:xfrm>
            <a:off x="6476607" y="4735187"/>
            <a:ext cx="400272" cy="3499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6082350" y="5162258"/>
            <a:ext cx="1224604" cy="369267"/>
            <a:chOff x="6201413" y="5334299"/>
            <a:chExt cx="1224604" cy="369267"/>
          </a:xfrm>
        </p:grpSpPr>
        <p:sp>
          <p:nvSpPr>
            <p:cNvPr id="164" name="圆角矩形 163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1" name="椭圆 160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椭圆 162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6" name="直接箭头连接符 165"/>
          <p:cNvCxnSpPr>
            <a:endCxn id="178" idx="0"/>
          </p:cNvCxnSpPr>
          <p:nvPr/>
        </p:nvCxnSpPr>
        <p:spPr bwMode="auto">
          <a:xfrm flipH="1">
            <a:off x="5465332" y="5503928"/>
            <a:ext cx="673422" cy="261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>
            <a:off x="6884384" y="5527293"/>
            <a:ext cx="157200" cy="223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/>
          <p:nvPr/>
        </p:nvCxnSpPr>
        <p:spPr bwMode="auto">
          <a:xfrm>
            <a:off x="7268998" y="5531525"/>
            <a:ext cx="730480" cy="19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 flipH="1">
            <a:off x="6254289" y="5529578"/>
            <a:ext cx="214034" cy="255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77" name="组合 176"/>
          <p:cNvGrpSpPr/>
          <p:nvPr/>
        </p:nvGrpSpPr>
        <p:grpSpPr>
          <a:xfrm>
            <a:off x="5022214" y="5765011"/>
            <a:ext cx="886236" cy="369267"/>
            <a:chOff x="6539781" y="5334299"/>
            <a:chExt cx="886236" cy="369267"/>
          </a:xfrm>
        </p:grpSpPr>
        <p:sp>
          <p:nvSpPr>
            <p:cNvPr id="178" name="圆角矩形 177"/>
            <p:cNvSpPr/>
            <p:nvPr/>
          </p:nvSpPr>
          <p:spPr bwMode="auto">
            <a:xfrm>
              <a:off x="6539781" y="5334299"/>
              <a:ext cx="886236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9" name="椭圆 1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020080" y="5772483"/>
            <a:ext cx="510899" cy="369267"/>
            <a:chOff x="6131148" y="5775294"/>
            <a:chExt cx="510899" cy="369267"/>
          </a:xfrm>
        </p:grpSpPr>
        <p:sp>
          <p:nvSpPr>
            <p:cNvPr id="183" name="圆角矩形 18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6765188" y="5765010"/>
            <a:ext cx="510899" cy="369267"/>
            <a:chOff x="6131148" y="5775294"/>
            <a:chExt cx="510899" cy="369267"/>
          </a:xfrm>
        </p:grpSpPr>
        <p:sp>
          <p:nvSpPr>
            <p:cNvPr id="190" name="圆角矩形 18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1" name="椭圆 19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11196" y="5767648"/>
            <a:ext cx="1224604" cy="369267"/>
            <a:chOff x="6201413" y="5334299"/>
            <a:chExt cx="1224604" cy="369267"/>
          </a:xfrm>
        </p:grpSpPr>
        <p:sp>
          <p:nvSpPr>
            <p:cNvPr id="193" name="圆角矩形 192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4" name="椭圆 193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椭圆 195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7" name="直接箭头连接符 196"/>
          <p:cNvCxnSpPr/>
          <p:nvPr/>
        </p:nvCxnSpPr>
        <p:spPr bwMode="auto">
          <a:xfrm>
            <a:off x="858177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82053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2" name="直接箭头连接符 211"/>
          <p:cNvCxnSpPr/>
          <p:nvPr/>
        </p:nvCxnSpPr>
        <p:spPr bwMode="auto">
          <a:xfrm>
            <a:off x="7824680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/>
          <p:nvPr/>
        </p:nvCxnSpPr>
        <p:spPr bwMode="auto">
          <a:xfrm>
            <a:off x="746981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/>
          <p:nvPr/>
        </p:nvCxnSpPr>
        <p:spPr bwMode="auto">
          <a:xfrm>
            <a:off x="7214934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/>
          <p:nvPr/>
        </p:nvCxnSpPr>
        <p:spPr bwMode="auto">
          <a:xfrm>
            <a:off x="680862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6" name="直接箭头连接符 215"/>
          <p:cNvCxnSpPr/>
          <p:nvPr/>
        </p:nvCxnSpPr>
        <p:spPr bwMode="auto">
          <a:xfrm>
            <a:off x="64725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/>
          <p:nvPr/>
        </p:nvCxnSpPr>
        <p:spPr bwMode="auto">
          <a:xfrm>
            <a:off x="6067472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8" name="直接箭头连接符 217"/>
          <p:cNvCxnSpPr/>
          <p:nvPr/>
        </p:nvCxnSpPr>
        <p:spPr bwMode="auto">
          <a:xfrm>
            <a:off x="58527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9" name="直接箭头连接符 218"/>
          <p:cNvCxnSpPr/>
          <p:nvPr/>
        </p:nvCxnSpPr>
        <p:spPr bwMode="auto">
          <a:xfrm>
            <a:off x="547596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/>
          <p:nvPr/>
        </p:nvCxnSpPr>
        <p:spPr bwMode="auto">
          <a:xfrm>
            <a:off x="50884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1" name="矩形 220"/>
          <p:cNvSpPr/>
          <p:nvPr/>
        </p:nvSpPr>
        <p:spPr bwMode="auto">
          <a:xfrm>
            <a:off x="8481082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812001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773350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73724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711826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670943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38370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597487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574088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5375750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49916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934957" y="471585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20"/>
          <p:cNvSpPr txBox="1">
            <a:spLocks noChangeArrowheads="1"/>
          </p:cNvSpPr>
          <p:nvPr/>
        </p:nvSpPr>
        <p:spPr bwMode="auto">
          <a:xfrm>
            <a:off x="355267" y="5853605"/>
            <a:ext cx="4257517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(2,4)-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树，是否对应一红黑树？是否唯一？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38792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树：平衡性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平衡性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树特性，红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树的黑高度是平衡的，但计入红节点后，整体的高度还是平衡的吗？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可以证明红黑树高度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左边公式显然成立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若黑树高为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，则根据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树的高度结论有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24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另一方面，任一通路不包含相邻的红节点，故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+1)≤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≤2∙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20"/>
          <p:cNvSpPr txBox="1">
            <a:spLocks noChangeArrowheads="1"/>
          </p:cNvSpPr>
          <p:nvPr/>
        </p:nvSpPr>
        <p:spPr bwMode="auto">
          <a:xfrm>
            <a:off x="323528" y="5963534"/>
            <a:ext cx="8640959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红黑树的适度平衡标准进一步放宽（相比于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树），节点左右子树高度不超过两倍，降低动态调整成本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06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116033"/>
            <a:ext cx="8993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节点插入演示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Red-Black-Ins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573" y="1808529"/>
            <a:ext cx="8100392" cy="455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1223754"/>
            <a:ext cx="637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https://cs.usfca.edu/~galles/visualization/RedBlack.html</a:t>
            </a:r>
          </a:p>
        </p:txBody>
      </p:sp>
    </p:spTree>
    <p:extLst>
      <p:ext uri="{BB962C8B-B14F-4D97-AF65-F5344CB8AC3E}">
        <p14:creationId xmlns:p14="http://schemas.microsoft.com/office/powerpoint/2010/main" val="33686013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否则，在查找终止位置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处创建节点，并为它染成红色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条准则仅有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可能不满足，即新入的红节点的父亲也为红色，此时需解决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双红缺陷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SolveDoubleRed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找出节点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，祖父节点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，叔父节点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的颜色，分情况进行双红缺陷处理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63" y="593069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1,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RBColor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RB_RED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: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data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height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npl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color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12326"/>
            <a:ext cx="92890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RedBlack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r>
              <a:rPr lang="en-US" altLang="zh-CN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插入红黑树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&amp; x = search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(x)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确认目标不存在（留意对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的设置）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x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_hot,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-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1);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创建红节点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：以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为父，黑高度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-1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solveDoubleRed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x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 ? x : _hot-&gt;parent;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经双红修正后，即可返回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无论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是否存在于原树中，返回时总有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x-&gt;data == e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31019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按双红假设，父节点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为红，祖父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必为黑，因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为内部节点，其必有另一孩子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u(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可能为外部节点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由路径所经过黑节点数目相等，推知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31900" y="417909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244877" y="461482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8214" y="3913271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293751" y="3911240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87484" y="4351294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894221" y="4351294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886252" y="462635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311469" y="4193709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32047" y="373021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44163" y="3517615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803723" y="3513788"/>
            <a:ext cx="213060" cy="290861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642567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462547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1856220" y="3817505"/>
            <a:ext cx="294518" cy="7973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9398" y="5464167"/>
            <a:ext cx="1224604" cy="369267"/>
            <a:chOff x="6201413" y="5334299"/>
            <a:chExt cx="1224604" cy="369267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434962" y="5805837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104" idx="0"/>
          </p:cNvCxnSpPr>
          <p:nvPr/>
        </p:nvCxnSpPr>
        <p:spPr bwMode="auto">
          <a:xfrm>
            <a:off x="1395590" y="5829202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91" idx="0"/>
          </p:cNvCxnSpPr>
          <p:nvPr/>
        </p:nvCxnSpPr>
        <p:spPr bwMode="auto">
          <a:xfrm>
            <a:off x="1816046" y="5833434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107" idx="0"/>
          </p:cNvCxnSpPr>
          <p:nvPr/>
        </p:nvCxnSpPr>
        <p:spPr bwMode="auto">
          <a:xfrm flipH="1">
            <a:off x="987781" y="5831487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90" name="组合 89"/>
          <p:cNvGrpSpPr/>
          <p:nvPr/>
        </p:nvGrpSpPr>
        <p:grpSpPr>
          <a:xfrm>
            <a:off x="1854002" y="6058345"/>
            <a:ext cx="510899" cy="369267"/>
            <a:chOff x="6131148" y="5775294"/>
            <a:chExt cx="510899" cy="369267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285150" y="6058345"/>
            <a:ext cx="510899" cy="369267"/>
            <a:chOff x="6131148" y="5775294"/>
            <a:chExt cx="510899" cy="369267"/>
          </a:xfrm>
        </p:grpSpPr>
        <p:sp>
          <p:nvSpPr>
            <p:cNvPr id="104" name="圆角矩形 103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2331" y="6058345"/>
            <a:ext cx="510899" cy="369267"/>
            <a:chOff x="6131148" y="5775294"/>
            <a:chExt cx="510899" cy="369267"/>
          </a:xfrm>
        </p:grpSpPr>
        <p:sp>
          <p:nvSpPr>
            <p:cNvPr id="107" name="圆角矩形 10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79512" y="6058345"/>
            <a:ext cx="510899" cy="369267"/>
            <a:chOff x="6131148" y="5775294"/>
            <a:chExt cx="510899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圆角矩形 116"/>
          <p:cNvSpPr/>
          <p:nvPr/>
        </p:nvSpPr>
        <p:spPr bwMode="auto">
          <a:xfrm>
            <a:off x="1878075" y="38410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1330669" y="421616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911099" y="464608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71736" y="46366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707917" y="429398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3347864" y="3124454"/>
            <a:ext cx="2338525" cy="3400890"/>
            <a:chOff x="3491880" y="2476382"/>
            <a:chExt cx="2338525" cy="3400890"/>
          </a:xfrm>
        </p:grpSpPr>
        <p:sp>
          <p:nvSpPr>
            <p:cNvPr id="228" name="矩形 227"/>
            <p:cNvSpPr/>
            <p:nvPr/>
          </p:nvSpPr>
          <p:spPr bwMode="auto">
            <a:xfrm>
              <a:off x="3491880" y="2547307"/>
              <a:ext cx="2338525" cy="3329965"/>
            </a:xfrm>
            <a:prstGeom prst="rect">
              <a:avLst/>
            </a:prstGeom>
            <a:solidFill>
              <a:srgbClr val="FFFFCC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4026299" y="4816488"/>
              <a:ext cx="1224604" cy="369267"/>
              <a:chOff x="6201413" y="5334299"/>
              <a:chExt cx="1224604" cy="369267"/>
            </a:xfrm>
          </p:grpSpPr>
          <p:sp>
            <p:nvSpPr>
              <p:cNvPr id="124" name="圆角矩形 123"/>
              <p:cNvSpPr/>
              <p:nvPr/>
            </p:nvSpPr>
            <p:spPr bwMode="auto">
              <a:xfrm>
                <a:off x="6201413" y="5334299"/>
                <a:ext cx="1224604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641733" y="5357081"/>
                <a:ext cx="325030" cy="313394"/>
              </a:xfrm>
              <a:prstGeom prst="ellipse">
                <a:avLst/>
              </a:prstGeom>
              <a:solidFill>
                <a:schemeClr val="accent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6263194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 bwMode="auto">
              <a:xfrm>
                <a:off x="7020272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8" name="直接箭头连接符 127"/>
            <p:cNvCxnSpPr>
              <a:endCxn id="142" idx="0"/>
            </p:cNvCxnSpPr>
            <p:nvPr/>
          </p:nvCxnSpPr>
          <p:spPr bwMode="auto">
            <a:xfrm flipH="1">
              <a:off x="3831863" y="5158158"/>
              <a:ext cx="250841" cy="2525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9" name="直接箭头连接符 128"/>
            <p:cNvCxnSpPr>
              <a:endCxn id="136" idx="0"/>
            </p:cNvCxnSpPr>
            <p:nvPr/>
          </p:nvCxnSpPr>
          <p:spPr bwMode="auto">
            <a:xfrm>
              <a:off x="4792491" y="5181523"/>
              <a:ext cx="145010" cy="2291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0" name="直接箭头连接符 129"/>
            <p:cNvCxnSpPr>
              <a:endCxn id="133" idx="0"/>
            </p:cNvCxnSpPr>
            <p:nvPr/>
          </p:nvCxnSpPr>
          <p:spPr bwMode="auto">
            <a:xfrm>
              <a:off x="5212947" y="5185755"/>
              <a:ext cx="293406" cy="224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1" name="直接箭头连接符 130"/>
            <p:cNvCxnSpPr>
              <a:endCxn id="139" idx="0"/>
            </p:cNvCxnSpPr>
            <p:nvPr/>
          </p:nvCxnSpPr>
          <p:spPr bwMode="auto">
            <a:xfrm flipH="1">
              <a:off x="4384682" y="5183808"/>
              <a:ext cx="73386" cy="226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32" name="组合 131"/>
            <p:cNvGrpSpPr/>
            <p:nvPr/>
          </p:nvGrpSpPr>
          <p:grpSpPr>
            <a:xfrm>
              <a:off x="5250903" y="5410666"/>
              <a:ext cx="510899" cy="369267"/>
              <a:chOff x="6131148" y="5775294"/>
              <a:chExt cx="510899" cy="369267"/>
            </a:xfrm>
          </p:grpSpPr>
          <p:sp>
            <p:nvSpPr>
              <p:cNvPr id="133" name="圆角矩形 132"/>
              <p:cNvSpPr/>
              <p:nvPr/>
            </p:nvSpPr>
            <p:spPr bwMode="auto">
              <a:xfrm>
                <a:off x="6131148" y="5775294"/>
                <a:ext cx="510899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 bwMode="auto">
              <a:xfrm>
                <a:off x="6227548" y="5798076"/>
                <a:ext cx="325030" cy="313394"/>
              </a:xfrm>
              <a:prstGeom prst="ellipse">
                <a:avLst/>
              </a:prstGeom>
              <a:solidFill>
                <a:schemeClr val="tx1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u</a:t>
                </a:r>
                <a:endParaRPr lang="zh-CN" alt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圆角矩形 135"/>
            <p:cNvSpPr/>
            <p:nvPr/>
          </p:nvSpPr>
          <p:spPr bwMode="auto">
            <a:xfrm>
              <a:off x="4682051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4778451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 bwMode="auto">
            <a:xfrm>
              <a:off x="4129232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4225632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 bwMode="auto">
            <a:xfrm>
              <a:off x="3576413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672813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3665357" y="3658811"/>
              <a:ext cx="296245" cy="8510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4112923" y="2922037"/>
              <a:ext cx="370933" cy="291794"/>
              <a:chOff x="3632014" y="4509120"/>
              <a:chExt cx="1269761" cy="216024"/>
            </a:xfrm>
          </p:grpSpPr>
          <p:cxnSp>
            <p:nvCxnSpPr>
              <p:cNvPr id="169" name="直接连接符 1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8" name="组合 147"/>
            <p:cNvGrpSpPr/>
            <p:nvPr/>
          </p:nvGrpSpPr>
          <p:grpSpPr>
            <a:xfrm flipH="1">
              <a:off x="4802209" y="2922037"/>
              <a:ext cx="325515" cy="286704"/>
              <a:chOff x="3632014" y="4509120"/>
              <a:chExt cx="1269761" cy="216024"/>
            </a:xfrm>
          </p:grpSpPr>
          <p:cxnSp>
            <p:nvCxnSpPr>
              <p:cNvPr id="167" name="直接连接符 16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9" name="组合 148"/>
            <p:cNvGrpSpPr/>
            <p:nvPr/>
          </p:nvGrpSpPr>
          <p:grpSpPr>
            <a:xfrm>
              <a:off x="3826542" y="3396576"/>
              <a:ext cx="135060" cy="279852"/>
              <a:chOff x="3632014" y="4509120"/>
              <a:chExt cx="1269761" cy="216024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 flipH="1">
              <a:off x="4288930" y="3396576"/>
              <a:ext cx="154041" cy="279851"/>
              <a:chOff x="3632014" y="4509120"/>
              <a:chExt cx="1269761" cy="216024"/>
            </a:xfrm>
          </p:grpSpPr>
          <p:cxnSp>
            <p:nvCxnSpPr>
              <p:cNvPr id="163" name="直接连接符 1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4" name="直接连接符 1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1" name="圆角矩形 150"/>
            <p:cNvSpPr/>
            <p:nvPr/>
          </p:nvSpPr>
          <p:spPr bwMode="auto">
            <a:xfrm>
              <a:off x="4249634" y="3670341"/>
              <a:ext cx="294777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4706178" y="3670341"/>
              <a:ext cx="294518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圆角矩形 152"/>
            <p:cNvSpPr/>
            <p:nvPr/>
          </p:nvSpPr>
          <p:spPr bwMode="auto">
            <a:xfrm>
              <a:off x="4474058" y="27323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825971" y="3384930"/>
              <a:ext cx="135869" cy="284135"/>
              <a:chOff x="3632014" y="4509120"/>
              <a:chExt cx="1269761" cy="216024"/>
            </a:xfrm>
          </p:grpSpPr>
          <p:cxnSp>
            <p:nvCxnSpPr>
              <p:cNvPr id="161" name="直接连接符 16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2" name="直接连接符 16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5" name="组合 154"/>
            <p:cNvGrpSpPr/>
            <p:nvPr/>
          </p:nvGrpSpPr>
          <p:grpSpPr>
            <a:xfrm flipH="1">
              <a:off x="5226863" y="3381104"/>
              <a:ext cx="213060" cy="290861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56" name="直接连接符 155"/>
            <p:cNvCxnSpPr/>
            <p:nvPr/>
          </p:nvCxnSpPr>
          <p:spPr bwMode="auto">
            <a:xfrm flipH="1" flipV="1">
              <a:off x="4650196" y="247638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57" name="圆角矩形 156"/>
            <p:cNvSpPr/>
            <p:nvPr/>
          </p:nvSpPr>
          <p:spPr bwMode="auto">
            <a:xfrm>
              <a:off x="4953569" y="319097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5250929" y="3673227"/>
              <a:ext cx="294518" cy="848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 bwMode="auto">
            <a:xfrm>
              <a:off x="3926609" y="322437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下箭头 170"/>
          <p:cNvSpPr/>
          <p:nvPr/>
        </p:nvSpPr>
        <p:spPr bwMode="auto">
          <a:xfrm rot="16200000">
            <a:off x="2693425" y="562049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7519842" y="417108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196525" y="4606814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845656" y="3909338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328308" y="3888230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75426" y="4343283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882163" y="4343283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874194" y="4618344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651774" y="423350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045845" y="3723305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232819" y="3517615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330127" y="3513788"/>
            <a:ext cx="213060" cy="290861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68971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88951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8382624" y="3817506"/>
            <a:ext cx="326620" cy="8285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8416892" y="382787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909369" y="462914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237432" y="461070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703349" y="425403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75689" y="4303127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75364" y="5586209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7156977" y="5459011"/>
            <a:ext cx="1224604" cy="369267"/>
            <a:chOff x="6201413" y="5334299"/>
            <a:chExt cx="1224604" cy="369267"/>
          </a:xfrm>
        </p:grpSpPr>
        <p:sp>
          <p:nvSpPr>
            <p:cNvPr id="208" name="圆角矩形 20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9" name="椭圆 20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2" name="直接箭头连接符 211"/>
          <p:cNvCxnSpPr>
            <a:endCxn id="226" idx="0"/>
          </p:cNvCxnSpPr>
          <p:nvPr/>
        </p:nvCxnSpPr>
        <p:spPr bwMode="auto">
          <a:xfrm flipH="1">
            <a:off x="6962541" y="5800681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>
            <a:endCxn id="220" idx="0"/>
          </p:cNvCxnSpPr>
          <p:nvPr/>
        </p:nvCxnSpPr>
        <p:spPr bwMode="auto">
          <a:xfrm>
            <a:off x="7923169" y="5824046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>
            <a:endCxn id="217" idx="0"/>
          </p:cNvCxnSpPr>
          <p:nvPr/>
        </p:nvCxnSpPr>
        <p:spPr bwMode="auto">
          <a:xfrm>
            <a:off x="8343625" y="5828278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>
            <a:endCxn id="223" idx="0"/>
          </p:cNvCxnSpPr>
          <p:nvPr/>
        </p:nvCxnSpPr>
        <p:spPr bwMode="auto">
          <a:xfrm flipH="1">
            <a:off x="7515360" y="5826331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8381581" y="6053189"/>
            <a:ext cx="510899" cy="369267"/>
            <a:chOff x="6131148" y="5775294"/>
            <a:chExt cx="510899" cy="369267"/>
          </a:xfrm>
        </p:grpSpPr>
        <p:sp>
          <p:nvSpPr>
            <p:cNvPr id="217" name="圆角矩形 21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812729" y="6053189"/>
            <a:ext cx="510899" cy="369267"/>
            <a:chOff x="6131148" y="5775294"/>
            <a:chExt cx="510899" cy="369267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259910" y="6053189"/>
            <a:ext cx="510899" cy="369267"/>
            <a:chOff x="6131148" y="5775294"/>
            <a:chExt cx="510899" cy="369267"/>
          </a:xfrm>
        </p:grpSpPr>
        <p:sp>
          <p:nvSpPr>
            <p:cNvPr id="223" name="圆角矩形 22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707091" y="6053189"/>
            <a:ext cx="510899" cy="369267"/>
            <a:chOff x="6131148" y="5775294"/>
            <a:chExt cx="510899" cy="369267"/>
          </a:xfrm>
        </p:grpSpPr>
        <p:sp>
          <p:nvSpPr>
            <p:cNvPr id="226" name="圆角矩形 225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425371" y="356361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右单旋</a:t>
            </a:r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p,g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65933" y="355682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g,x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066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88507" y="4230227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216" y="3528674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165373" y="3526643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26704" y="3972191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773638" y="3966953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768825" y="4252043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83091" y="3809112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803669" y="334562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15785" y="3133018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658771" y="3127896"/>
            <a:ext cx="333020" cy="222844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514189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334169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6384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0670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628166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1385244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384586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253" idx="0"/>
          </p:cNvCxnSpPr>
          <p:nvPr/>
        </p:nvCxnSpPr>
        <p:spPr bwMode="auto">
          <a:xfrm flipH="1">
            <a:off x="1325188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256" idx="0"/>
          </p:cNvCxnSpPr>
          <p:nvPr/>
        </p:nvCxnSpPr>
        <p:spPr bwMode="auto">
          <a:xfrm>
            <a:off x="1753033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250" idx="0"/>
          </p:cNvCxnSpPr>
          <p:nvPr/>
        </p:nvCxnSpPr>
        <p:spPr bwMode="auto">
          <a:xfrm flipH="1">
            <a:off x="854887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79512" y="5897983"/>
            <a:ext cx="410148" cy="369267"/>
            <a:chOff x="242525" y="5842321"/>
            <a:chExt cx="410148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圆角矩形 118"/>
          <p:cNvSpPr/>
          <p:nvPr/>
        </p:nvSpPr>
        <p:spPr bwMode="auto">
          <a:xfrm>
            <a:off x="1202291" y="383156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793672" y="427176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10956" y="425437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644904" y="3909391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1" name="下箭头 170"/>
          <p:cNvSpPr/>
          <p:nvPr/>
        </p:nvSpPr>
        <p:spPr bwMode="auto">
          <a:xfrm rot="16200000">
            <a:off x="2630412" y="5263054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627097" y="3791058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1738839" y="3534637"/>
            <a:ext cx="135060" cy="279852"/>
            <a:chOff x="3632014" y="4509120"/>
            <a:chExt cx="1269761" cy="216024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5" name="直接连接符 23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6" name="组合 235"/>
          <p:cNvGrpSpPr/>
          <p:nvPr/>
        </p:nvGrpSpPr>
        <p:grpSpPr>
          <a:xfrm flipH="1">
            <a:off x="2136135" y="3521267"/>
            <a:ext cx="154041" cy="279851"/>
            <a:chOff x="3632014" y="4509120"/>
            <a:chExt cx="1269761" cy="216024"/>
          </a:xfrm>
        </p:grpSpPr>
        <p:cxnSp>
          <p:nvCxnSpPr>
            <p:cNvPr id="237" name="直接连接符 23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8" name="直接连接符 23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39" name="圆角矩形 238"/>
          <p:cNvSpPr/>
          <p:nvPr/>
        </p:nvSpPr>
        <p:spPr bwMode="auto">
          <a:xfrm>
            <a:off x="2092632" y="380737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117267" y="38274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" name="圆角矩形 240"/>
          <p:cNvSpPr/>
          <p:nvPr/>
        </p:nvSpPr>
        <p:spPr bwMode="auto">
          <a:xfrm>
            <a:off x="1657478" y="382231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1813830" y="334561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椭圆 242"/>
          <p:cNvSpPr/>
          <p:nvPr/>
        </p:nvSpPr>
        <p:spPr bwMode="auto">
          <a:xfrm>
            <a:off x="1760827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445800" y="379449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49813" y="5897983"/>
            <a:ext cx="410148" cy="369267"/>
            <a:chOff x="242525" y="5842321"/>
            <a:chExt cx="410148" cy="369267"/>
          </a:xfrm>
        </p:grpSpPr>
        <p:sp>
          <p:nvSpPr>
            <p:cNvPr id="250" name="圆角矩形 24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1" name="椭圆 25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120114" y="5897983"/>
            <a:ext cx="410148" cy="369267"/>
            <a:chOff x="242525" y="5842321"/>
            <a:chExt cx="410148" cy="369267"/>
          </a:xfrm>
        </p:grpSpPr>
        <p:sp>
          <p:nvSpPr>
            <p:cNvPr id="253" name="圆角矩形 252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90415" y="5897983"/>
            <a:ext cx="410148" cy="369267"/>
            <a:chOff x="242525" y="5842321"/>
            <a:chExt cx="410148" cy="369267"/>
          </a:xfrm>
        </p:grpSpPr>
        <p:sp>
          <p:nvSpPr>
            <p:cNvPr id="256" name="圆角矩形 25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7" name="椭圆 25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2060715" y="5897983"/>
            <a:ext cx="410148" cy="369267"/>
            <a:chOff x="242525" y="5842321"/>
            <a:chExt cx="410148" cy="369267"/>
          </a:xfrm>
        </p:grpSpPr>
        <p:sp>
          <p:nvSpPr>
            <p:cNvPr id="259" name="圆角矩形 25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1" name="直接箭头连接符 260"/>
          <p:cNvCxnSpPr>
            <a:endCxn id="259" idx="0"/>
          </p:cNvCxnSpPr>
          <p:nvPr/>
        </p:nvCxnSpPr>
        <p:spPr bwMode="auto">
          <a:xfrm>
            <a:off x="2074669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987391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63589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3" name="直接箭头连接符 302"/>
          <p:cNvCxnSpPr/>
          <p:nvPr/>
        </p:nvCxnSpPr>
        <p:spPr bwMode="auto">
          <a:xfrm flipH="1">
            <a:off x="3473735" y="6103173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64" name="矩形 363"/>
          <p:cNvSpPr/>
          <p:nvPr/>
        </p:nvSpPr>
        <p:spPr>
          <a:xfrm>
            <a:off x="2360494" y="3048279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圆角矩形 210"/>
          <p:cNvSpPr/>
          <p:nvPr/>
        </p:nvSpPr>
        <p:spPr bwMode="auto">
          <a:xfrm>
            <a:off x="3333673" y="414962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3792382" y="3448070"/>
            <a:ext cx="261371" cy="264210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5" name="组合 214"/>
          <p:cNvGrpSpPr/>
          <p:nvPr/>
        </p:nvGrpSpPr>
        <p:grpSpPr>
          <a:xfrm flipH="1">
            <a:off x="4310539" y="3446039"/>
            <a:ext cx="167873" cy="290861"/>
            <a:chOff x="3632014" y="4509120"/>
            <a:chExt cx="1269761" cy="216024"/>
          </a:xfrm>
        </p:grpSpPr>
        <p:cxnSp>
          <p:nvCxnSpPr>
            <p:cNvPr id="216" name="直接连接符 2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7" name="直接连接符 2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8" name="组合 217"/>
          <p:cNvGrpSpPr/>
          <p:nvPr/>
        </p:nvGrpSpPr>
        <p:grpSpPr>
          <a:xfrm>
            <a:off x="3471870" y="3891587"/>
            <a:ext cx="135060" cy="279852"/>
            <a:chOff x="3632014" y="4509120"/>
            <a:chExt cx="1269761" cy="216024"/>
          </a:xfrm>
        </p:grpSpPr>
        <p:cxnSp>
          <p:nvCxnSpPr>
            <p:cNvPr id="219" name="直接连接符 2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0" name="直接连接符 2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21" name="组合 220"/>
          <p:cNvGrpSpPr/>
          <p:nvPr/>
        </p:nvGrpSpPr>
        <p:grpSpPr>
          <a:xfrm flipH="1">
            <a:off x="3918804" y="3886349"/>
            <a:ext cx="154041" cy="279851"/>
            <a:chOff x="3632014" y="4509120"/>
            <a:chExt cx="1269761" cy="216024"/>
          </a:xfrm>
        </p:grpSpPr>
        <p:cxnSp>
          <p:nvCxnSpPr>
            <p:cNvPr id="222" name="直接连接符 22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3" name="直接连接符 22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24" name="圆角矩形 223"/>
          <p:cNvSpPr/>
          <p:nvPr/>
        </p:nvSpPr>
        <p:spPr bwMode="auto">
          <a:xfrm>
            <a:off x="3913991" y="417143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4328257" y="3728508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3948835" y="32650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4160951" y="3052414"/>
            <a:ext cx="316759" cy="212601"/>
            <a:chOff x="3632014" y="4509120"/>
            <a:chExt cx="1269761" cy="216024"/>
          </a:xfrm>
        </p:grpSpPr>
        <p:cxnSp>
          <p:nvCxnSpPr>
            <p:cNvPr id="229" name="直接连接符 2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0" name="直接连接符 2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2" name="组合 231"/>
          <p:cNvGrpSpPr/>
          <p:nvPr/>
        </p:nvGrpSpPr>
        <p:grpSpPr>
          <a:xfrm flipH="1">
            <a:off x="4803937" y="3047292"/>
            <a:ext cx="333020" cy="222844"/>
            <a:chOff x="3632014" y="4509120"/>
            <a:chExt cx="1269761" cy="216024"/>
          </a:xfrm>
        </p:grpSpPr>
        <p:cxnSp>
          <p:nvCxnSpPr>
            <p:cNvPr id="242" name="直接连接符 24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4" name="直接连接符 2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45" name="直接连接符 244"/>
          <p:cNvCxnSpPr/>
          <p:nvPr/>
        </p:nvCxnSpPr>
        <p:spPr bwMode="auto">
          <a:xfrm flipH="1" flipV="1">
            <a:off x="4659355" y="26037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46" name="圆角矩形 245"/>
          <p:cNvSpPr/>
          <p:nvPr/>
        </p:nvSpPr>
        <p:spPr bwMode="auto">
          <a:xfrm>
            <a:off x="4479335" y="285226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圆角矩形 246"/>
          <p:cNvSpPr/>
          <p:nvPr/>
        </p:nvSpPr>
        <p:spPr bwMode="auto">
          <a:xfrm>
            <a:off x="4347457" y="375096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8" name="圆角矩形 247"/>
          <p:cNvSpPr/>
          <p:nvPr/>
        </p:nvSpPr>
        <p:spPr bwMode="auto">
          <a:xfrm>
            <a:off x="3938838" y="419116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6" name="圆角矩形 365"/>
          <p:cNvSpPr/>
          <p:nvPr/>
        </p:nvSpPr>
        <p:spPr bwMode="auto">
          <a:xfrm>
            <a:off x="3356122" y="417377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7" name="圆角矩形 366"/>
          <p:cNvSpPr/>
          <p:nvPr/>
        </p:nvSpPr>
        <p:spPr bwMode="auto">
          <a:xfrm>
            <a:off x="4772263" y="371045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8" name="组合 367"/>
          <p:cNvGrpSpPr/>
          <p:nvPr/>
        </p:nvGrpSpPr>
        <p:grpSpPr>
          <a:xfrm>
            <a:off x="4884005" y="3454033"/>
            <a:ext cx="135060" cy="279852"/>
            <a:chOff x="3632014" y="4509120"/>
            <a:chExt cx="1269761" cy="216024"/>
          </a:xfrm>
        </p:grpSpPr>
        <p:cxnSp>
          <p:nvCxnSpPr>
            <p:cNvPr id="369" name="直接连接符 3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0" name="直接连接符 3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71" name="组合 370"/>
          <p:cNvGrpSpPr/>
          <p:nvPr/>
        </p:nvGrpSpPr>
        <p:grpSpPr>
          <a:xfrm flipH="1">
            <a:off x="5281301" y="3440663"/>
            <a:ext cx="154041" cy="279851"/>
            <a:chOff x="3632014" y="4509120"/>
            <a:chExt cx="1269761" cy="216024"/>
          </a:xfrm>
        </p:grpSpPr>
        <p:cxnSp>
          <p:nvCxnSpPr>
            <p:cNvPr id="372" name="直接连接符 37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3" name="直接连接符 37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74" name="圆角矩形 373"/>
          <p:cNvSpPr/>
          <p:nvPr/>
        </p:nvSpPr>
        <p:spPr bwMode="auto">
          <a:xfrm>
            <a:off x="5237798" y="372677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5" name="圆角矩形 374"/>
          <p:cNvSpPr/>
          <p:nvPr/>
        </p:nvSpPr>
        <p:spPr bwMode="auto">
          <a:xfrm>
            <a:off x="5262433" y="37468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6" name="圆角矩形 375"/>
          <p:cNvSpPr/>
          <p:nvPr/>
        </p:nvSpPr>
        <p:spPr bwMode="auto">
          <a:xfrm>
            <a:off x="4802644" y="374171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7" name="圆角矩形 376"/>
          <p:cNvSpPr/>
          <p:nvPr/>
        </p:nvSpPr>
        <p:spPr bwMode="auto">
          <a:xfrm>
            <a:off x="4958996" y="326501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" name="圆角矩形 377"/>
          <p:cNvSpPr/>
          <p:nvPr/>
        </p:nvSpPr>
        <p:spPr bwMode="auto">
          <a:xfrm>
            <a:off x="3590966" y="371389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32956" y="5700156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163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4" name="圆角矩形 173"/>
          <p:cNvSpPr/>
          <p:nvPr/>
        </p:nvSpPr>
        <p:spPr bwMode="auto">
          <a:xfrm>
            <a:off x="7133512" y="4222217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782643" y="3524741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265295" y="3503633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12413" y="3958686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757316" y="3958686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749347" y="4233747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588761" y="3848906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6982832" y="333870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169806" y="3133018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267112" y="3129191"/>
            <a:ext cx="346329" cy="252489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05958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25938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784522" y="424454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174419" y="422610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640336" y="386944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12676" y="3918530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12351" y="5228766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88100" y="3063453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2" name="圆角矩形 261"/>
          <p:cNvSpPr/>
          <p:nvPr/>
        </p:nvSpPr>
        <p:spPr bwMode="auto">
          <a:xfrm>
            <a:off x="8253403" y="380118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8365145" y="3544762"/>
            <a:ext cx="135060" cy="279852"/>
            <a:chOff x="3632014" y="4509120"/>
            <a:chExt cx="1269761" cy="216024"/>
          </a:xfrm>
        </p:grpSpPr>
        <p:cxnSp>
          <p:nvCxnSpPr>
            <p:cNvPr id="264" name="直接连接符 2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66" name="组合 265"/>
          <p:cNvGrpSpPr/>
          <p:nvPr/>
        </p:nvGrpSpPr>
        <p:grpSpPr>
          <a:xfrm flipH="1">
            <a:off x="8762441" y="3531392"/>
            <a:ext cx="154041" cy="279851"/>
            <a:chOff x="3632014" y="4509120"/>
            <a:chExt cx="1269761" cy="216024"/>
          </a:xfrm>
        </p:grpSpPr>
        <p:cxnSp>
          <p:nvCxnSpPr>
            <p:cNvPr id="267" name="直接连接符 2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69" name="圆角矩形 268"/>
          <p:cNvSpPr/>
          <p:nvPr/>
        </p:nvSpPr>
        <p:spPr bwMode="auto">
          <a:xfrm>
            <a:off x="8718938" y="3817504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圆角矩形 269"/>
          <p:cNvSpPr/>
          <p:nvPr/>
        </p:nvSpPr>
        <p:spPr bwMode="auto">
          <a:xfrm>
            <a:off x="8743573" y="383757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1" name="圆角矩形 270"/>
          <p:cNvSpPr/>
          <p:nvPr/>
        </p:nvSpPr>
        <p:spPr bwMode="auto">
          <a:xfrm>
            <a:off x="8283784" y="38324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2" name="圆角矩形 271"/>
          <p:cNvSpPr/>
          <p:nvPr/>
        </p:nvSpPr>
        <p:spPr bwMode="auto">
          <a:xfrm>
            <a:off x="8440136" y="335574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圆角矩形 272"/>
          <p:cNvSpPr/>
          <p:nvPr/>
        </p:nvSpPr>
        <p:spPr bwMode="auto">
          <a:xfrm>
            <a:off x="7056099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4" name="椭圆 273"/>
          <p:cNvSpPr/>
          <p:nvPr/>
        </p:nvSpPr>
        <p:spPr bwMode="auto">
          <a:xfrm>
            <a:off x="713628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5" name="椭圆 274"/>
          <p:cNvSpPr/>
          <p:nvPr/>
        </p:nvSpPr>
        <p:spPr bwMode="auto">
          <a:xfrm>
            <a:off x="749632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椭圆 275"/>
          <p:cNvSpPr/>
          <p:nvPr/>
        </p:nvSpPr>
        <p:spPr bwMode="auto">
          <a:xfrm>
            <a:off x="7874959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7" name="直接箭头连接符 276"/>
          <p:cNvCxnSpPr>
            <a:endCxn id="282" idx="0"/>
          </p:cNvCxnSpPr>
          <p:nvPr/>
        </p:nvCxnSpPr>
        <p:spPr bwMode="auto">
          <a:xfrm flipH="1">
            <a:off x="6874301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8" name="直接箭头连接符 277"/>
          <p:cNvCxnSpPr>
            <a:endCxn id="289" idx="0"/>
          </p:cNvCxnSpPr>
          <p:nvPr/>
        </p:nvCxnSpPr>
        <p:spPr bwMode="auto">
          <a:xfrm flipH="1">
            <a:off x="7814903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9" name="直接箭头连接符 278"/>
          <p:cNvCxnSpPr>
            <a:endCxn id="292" idx="0"/>
          </p:cNvCxnSpPr>
          <p:nvPr/>
        </p:nvCxnSpPr>
        <p:spPr bwMode="auto">
          <a:xfrm>
            <a:off x="8242748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0" name="直接箭头连接符 279"/>
          <p:cNvCxnSpPr>
            <a:endCxn id="286" idx="0"/>
          </p:cNvCxnSpPr>
          <p:nvPr/>
        </p:nvCxnSpPr>
        <p:spPr bwMode="auto">
          <a:xfrm flipH="1">
            <a:off x="7344602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81" name="组合 280"/>
          <p:cNvGrpSpPr/>
          <p:nvPr/>
        </p:nvGrpSpPr>
        <p:grpSpPr>
          <a:xfrm>
            <a:off x="6669227" y="5897983"/>
            <a:ext cx="410148" cy="369267"/>
            <a:chOff x="242525" y="5842321"/>
            <a:chExt cx="410148" cy="369267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4" name="椭圆 283"/>
          <p:cNvSpPr/>
          <p:nvPr/>
        </p:nvSpPr>
        <p:spPr bwMode="auto">
          <a:xfrm>
            <a:off x="8250542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7139528" y="5897983"/>
            <a:ext cx="410148" cy="369267"/>
            <a:chOff x="242525" y="5842321"/>
            <a:chExt cx="410148" cy="369267"/>
          </a:xfrm>
        </p:grpSpPr>
        <p:sp>
          <p:nvSpPr>
            <p:cNvPr id="286" name="圆角矩形 28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7" name="椭圆 28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609829" y="5897983"/>
            <a:ext cx="410148" cy="369267"/>
            <a:chOff x="242525" y="5842321"/>
            <a:chExt cx="410148" cy="369267"/>
          </a:xfrm>
        </p:grpSpPr>
        <p:sp>
          <p:nvSpPr>
            <p:cNvPr id="289" name="圆角矩形 28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8080130" y="5897983"/>
            <a:ext cx="410148" cy="369267"/>
            <a:chOff x="242525" y="5842321"/>
            <a:chExt cx="410148" cy="369267"/>
          </a:xfrm>
        </p:grpSpPr>
        <p:sp>
          <p:nvSpPr>
            <p:cNvPr id="292" name="圆角矩形 29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3" name="椭圆 29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8550430" y="5897983"/>
            <a:ext cx="410148" cy="369267"/>
            <a:chOff x="242525" y="5842321"/>
            <a:chExt cx="410148" cy="369267"/>
          </a:xfrm>
        </p:grpSpPr>
        <p:sp>
          <p:nvSpPr>
            <p:cNvPr id="295" name="圆角矩形 29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箭头连接符 296"/>
          <p:cNvCxnSpPr>
            <a:endCxn id="295" idx="0"/>
          </p:cNvCxnSpPr>
          <p:nvPr/>
        </p:nvCxnSpPr>
        <p:spPr bwMode="auto">
          <a:xfrm>
            <a:off x="8564384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圆角矩形 172"/>
          <p:cNvSpPr/>
          <p:nvPr/>
        </p:nvSpPr>
        <p:spPr bwMode="auto">
          <a:xfrm>
            <a:off x="7456829" y="378648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628795" y="5760332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97283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24" name="圆角矩形 323"/>
          <p:cNvSpPr/>
          <p:nvPr/>
        </p:nvSpPr>
        <p:spPr bwMode="auto">
          <a:xfrm>
            <a:off x="3780912" y="4218660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8" name="组合 327"/>
          <p:cNvGrpSpPr/>
          <p:nvPr/>
        </p:nvGrpSpPr>
        <p:grpSpPr>
          <a:xfrm flipH="1">
            <a:off x="3912695" y="3500076"/>
            <a:ext cx="379124" cy="317008"/>
            <a:chOff x="3632014" y="4509120"/>
            <a:chExt cx="1269761" cy="216024"/>
          </a:xfrm>
        </p:grpSpPr>
        <p:cxnSp>
          <p:nvCxnSpPr>
            <p:cNvPr id="329" name="直接连接符 3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0" name="直接连接符 3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1" name="组合 330"/>
          <p:cNvGrpSpPr/>
          <p:nvPr/>
        </p:nvGrpSpPr>
        <p:grpSpPr>
          <a:xfrm>
            <a:off x="3959813" y="3955129"/>
            <a:ext cx="135060" cy="279852"/>
            <a:chOff x="3632014" y="4509120"/>
            <a:chExt cx="1269761" cy="216024"/>
          </a:xfrm>
        </p:grpSpPr>
        <p:cxnSp>
          <p:nvCxnSpPr>
            <p:cNvPr id="332" name="直接连接符 3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3" name="直接连接符 3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4" name="组合 333"/>
          <p:cNvGrpSpPr/>
          <p:nvPr/>
        </p:nvGrpSpPr>
        <p:grpSpPr>
          <a:xfrm flipH="1">
            <a:off x="4404716" y="3955129"/>
            <a:ext cx="154041" cy="279851"/>
            <a:chOff x="3632014" y="4509120"/>
            <a:chExt cx="1269761" cy="216024"/>
          </a:xfrm>
        </p:grpSpPr>
        <p:cxnSp>
          <p:nvCxnSpPr>
            <p:cNvPr id="335" name="直接连接符 3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6" name="直接连接符 3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37" name="圆角矩形 336"/>
          <p:cNvSpPr/>
          <p:nvPr/>
        </p:nvSpPr>
        <p:spPr bwMode="auto">
          <a:xfrm>
            <a:off x="4396747" y="4230190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圆角矩形 338"/>
          <p:cNvSpPr/>
          <p:nvPr/>
        </p:nvSpPr>
        <p:spPr bwMode="auto">
          <a:xfrm>
            <a:off x="3630232" y="33351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0" name="组合 339"/>
          <p:cNvGrpSpPr/>
          <p:nvPr/>
        </p:nvGrpSpPr>
        <p:grpSpPr>
          <a:xfrm>
            <a:off x="3817206" y="3129461"/>
            <a:ext cx="754508" cy="243645"/>
            <a:chOff x="3632014" y="4509120"/>
            <a:chExt cx="1269761" cy="216024"/>
          </a:xfrm>
        </p:grpSpPr>
        <p:cxnSp>
          <p:nvCxnSpPr>
            <p:cNvPr id="341" name="直接连接符 3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2" name="直接连接符 3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43" name="组合 342"/>
          <p:cNvGrpSpPr/>
          <p:nvPr/>
        </p:nvGrpSpPr>
        <p:grpSpPr>
          <a:xfrm flipH="1">
            <a:off x="4914512" y="3125634"/>
            <a:ext cx="346329" cy="252489"/>
            <a:chOff x="3632014" y="4509120"/>
            <a:chExt cx="1269761" cy="216024"/>
          </a:xfrm>
        </p:grpSpPr>
        <p:cxnSp>
          <p:nvCxnSpPr>
            <p:cNvPr id="344" name="直接连接符 3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5" name="直接连接符 3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46" name="直接连接符 345"/>
          <p:cNvCxnSpPr/>
          <p:nvPr/>
        </p:nvCxnSpPr>
        <p:spPr bwMode="auto">
          <a:xfrm flipH="1" flipV="1">
            <a:off x="4753358" y="268080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347" name="圆角矩形 346"/>
          <p:cNvSpPr/>
          <p:nvPr/>
        </p:nvSpPr>
        <p:spPr bwMode="auto">
          <a:xfrm>
            <a:off x="4573338" y="292931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" name="圆角矩形 347"/>
          <p:cNvSpPr/>
          <p:nvPr/>
        </p:nvSpPr>
        <p:spPr bwMode="auto">
          <a:xfrm>
            <a:off x="4431922" y="424099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9" name="圆角矩形 348"/>
          <p:cNvSpPr/>
          <p:nvPr/>
        </p:nvSpPr>
        <p:spPr bwMode="auto">
          <a:xfrm>
            <a:off x="3821819" y="42225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1" name="圆角矩形 350"/>
          <p:cNvSpPr/>
          <p:nvPr/>
        </p:nvSpPr>
        <p:spPr bwMode="auto">
          <a:xfrm>
            <a:off x="4900803" y="3797626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5012545" y="3541205"/>
            <a:ext cx="135060" cy="279852"/>
            <a:chOff x="3632014" y="4509120"/>
            <a:chExt cx="1269761" cy="216024"/>
          </a:xfrm>
        </p:grpSpPr>
        <p:cxnSp>
          <p:nvCxnSpPr>
            <p:cNvPr id="353" name="直接连接符 35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4" name="直接连接符 35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55" name="组合 354"/>
          <p:cNvGrpSpPr/>
          <p:nvPr/>
        </p:nvGrpSpPr>
        <p:grpSpPr>
          <a:xfrm flipH="1">
            <a:off x="5409841" y="3527835"/>
            <a:ext cx="154041" cy="279851"/>
            <a:chOff x="3632014" y="4509120"/>
            <a:chExt cx="1269761" cy="216024"/>
          </a:xfrm>
        </p:grpSpPr>
        <p:cxnSp>
          <p:nvCxnSpPr>
            <p:cNvPr id="356" name="直接连接符 35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7" name="直接连接符 35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58" name="圆角矩形 357"/>
          <p:cNvSpPr/>
          <p:nvPr/>
        </p:nvSpPr>
        <p:spPr bwMode="auto">
          <a:xfrm>
            <a:off x="5366338" y="3813947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9" name="圆角矩形 358"/>
          <p:cNvSpPr/>
          <p:nvPr/>
        </p:nvSpPr>
        <p:spPr bwMode="auto">
          <a:xfrm>
            <a:off x="5390973" y="3834022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0" name="圆角矩形 359"/>
          <p:cNvSpPr/>
          <p:nvPr/>
        </p:nvSpPr>
        <p:spPr bwMode="auto">
          <a:xfrm>
            <a:off x="4931184" y="382888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1" name="圆角矩形 360"/>
          <p:cNvSpPr/>
          <p:nvPr/>
        </p:nvSpPr>
        <p:spPr bwMode="auto">
          <a:xfrm>
            <a:off x="5087536" y="335218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2" name="圆角矩形 361"/>
          <p:cNvSpPr/>
          <p:nvPr/>
        </p:nvSpPr>
        <p:spPr bwMode="auto">
          <a:xfrm>
            <a:off x="4104229" y="378292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5635551" y="5669273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3435707" y="3501008"/>
            <a:ext cx="200189" cy="328011"/>
            <a:chOff x="3632014" y="4509120"/>
            <a:chExt cx="1269761" cy="216024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1" name="圆角矩形 140"/>
          <p:cNvSpPr/>
          <p:nvPr/>
        </p:nvSpPr>
        <p:spPr bwMode="auto">
          <a:xfrm>
            <a:off x="3241825" y="382517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3293400" y="384570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6492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73813"/>
            <a:ext cx="8950591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节点插入验证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按顺序插入节点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70,80,90,10,100,60,120,130,140,150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" y="2276683"/>
            <a:ext cx="718254" cy="577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2" y="2316947"/>
            <a:ext cx="831457" cy="82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4" y="2320851"/>
            <a:ext cx="1256945" cy="81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8" y="2329942"/>
            <a:ext cx="1584843" cy="1171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2316947"/>
            <a:ext cx="1986909" cy="1182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0" y="3604689"/>
            <a:ext cx="2404590" cy="1202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1" y="3620728"/>
            <a:ext cx="2802753" cy="1167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7" y="3620728"/>
            <a:ext cx="3173591" cy="1565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5110191"/>
            <a:ext cx="3548332" cy="1577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5110191"/>
            <a:ext cx="4001144" cy="1569229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 bwMode="auto">
          <a:xfrm rot="16200000">
            <a:off x="1084793" y="271659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80" y="240176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下箭头 36"/>
          <p:cNvSpPr/>
          <p:nvPr/>
        </p:nvSpPr>
        <p:spPr bwMode="auto">
          <a:xfrm rot="16200000">
            <a:off x="2485323" y="270350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下箭头 37"/>
          <p:cNvSpPr/>
          <p:nvPr/>
        </p:nvSpPr>
        <p:spPr bwMode="auto">
          <a:xfrm rot="16200000">
            <a:off x="4411773" y="2699350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9" name="下箭头 38"/>
          <p:cNvSpPr/>
          <p:nvPr/>
        </p:nvSpPr>
        <p:spPr bwMode="auto">
          <a:xfrm rot="16200000">
            <a:off x="6491130" y="2703336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257394" y="385844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下箭头 40"/>
          <p:cNvSpPr/>
          <p:nvPr/>
        </p:nvSpPr>
        <p:spPr bwMode="auto">
          <a:xfrm rot="16200000">
            <a:off x="2609139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下箭头 41"/>
          <p:cNvSpPr/>
          <p:nvPr/>
        </p:nvSpPr>
        <p:spPr bwMode="auto">
          <a:xfrm rot="16200000">
            <a:off x="331334" y="5462727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" name="下箭头 42"/>
          <p:cNvSpPr/>
          <p:nvPr/>
        </p:nvSpPr>
        <p:spPr bwMode="auto">
          <a:xfrm rot="16200000">
            <a:off x="5652828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" name="下箭头 43"/>
          <p:cNvSpPr/>
          <p:nvPr/>
        </p:nvSpPr>
        <p:spPr bwMode="auto">
          <a:xfrm rot="16200000">
            <a:off x="4513469" y="562203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455" y="353977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39752" y="357292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0606" y="358651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7463" y="518204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4323" y="527893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 + 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375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/>
      <p:bldP spid="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87210"/>
            <a:ext cx="3641907" cy="413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双红修正复杂度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虽然情况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会上升而迭代调整，但调整仅涉及颜色转变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一旦进入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，则只需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次旋转调整，即可终止整个调整过程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调整次数为常数复杂度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33263" y="1650580"/>
            <a:ext cx="5203381" cy="3087810"/>
            <a:chOff x="111467" y="2789462"/>
            <a:chExt cx="5203381" cy="3087810"/>
          </a:xfrm>
        </p:grpSpPr>
        <p:sp>
          <p:nvSpPr>
            <p:cNvPr id="4" name="流程图: 决策 3"/>
            <p:cNvSpPr/>
            <p:nvPr/>
          </p:nvSpPr>
          <p:spPr bwMode="auto">
            <a:xfrm>
              <a:off x="1020840" y="3291378"/>
              <a:ext cx="2952328" cy="912880"/>
            </a:xfrm>
            <a:prstGeom prst="flowChartDecision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u-&gt;color==B?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 bwMode="auto">
            <a:xfrm>
              <a:off x="705533" y="3747818"/>
              <a:ext cx="3167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705533" y="374781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" name="矩形 5"/>
            <p:cNvSpPr/>
            <p:nvPr/>
          </p:nvSpPr>
          <p:spPr bwMode="auto">
            <a:xfrm>
              <a:off x="237481" y="4396058"/>
              <a:ext cx="936104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err="1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zag+zig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 bwMode="auto">
            <a:xfrm flipV="1">
              <a:off x="705533" y="4755930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18" name="矩形 217"/>
            <p:cNvSpPr/>
            <p:nvPr/>
          </p:nvSpPr>
          <p:spPr bwMode="auto">
            <a:xfrm>
              <a:off x="111467" y="5404002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 bwMode="auto">
            <a:xfrm flipH="1">
              <a:off x="1299599" y="5625244"/>
              <a:ext cx="64807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9" name="椭圆 8"/>
            <p:cNvSpPr/>
            <p:nvPr/>
          </p:nvSpPr>
          <p:spPr bwMode="auto">
            <a:xfrm>
              <a:off x="1947671" y="5373216"/>
              <a:ext cx="968145" cy="504056"/>
            </a:xfrm>
            <a:prstGeom prst="ellipse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done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3743908" y="5445224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连接符 223"/>
            <p:cNvCxnSpPr>
              <a:stCxn id="9" idx="6"/>
              <a:endCxn id="223" idx="1"/>
            </p:cNvCxnSpPr>
            <p:nvPr/>
          </p:nvCxnSpPr>
          <p:spPr bwMode="auto">
            <a:xfrm>
              <a:off x="2915816" y="5625244"/>
              <a:ext cx="828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27" name="直接连接符 226"/>
            <p:cNvCxnSpPr/>
            <p:nvPr/>
          </p:nvCxnSpPr>
          <p:spPr bwMode="auto">
            <a:xfrm>
              <a:off x="3973168" y="3747818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9" name="直接连接符 228"/>
            <p:cNvCxnSpPr>
              <a:stCxn id="223" idx="0"/>
            </p:cNvCxnSpPr>
            <p:nvPr/>
          </p:nvCxnSpPr>
          <p:spPr bwMode="auto">
            <a:xfrm flipV="1">
              <a:off x="4337974" y="3747818"/>
              <a:ext cx="18002" cy="16974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3909822" y="383757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</a:t>
              </a:r>
              <a:endParaRPr lang="zh-CN" altLang="en-US" dirty="0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782308" y="3811339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Y</a:t>
              </a:r>
              <a:endParaRPr lang="zh-CN" altLang="en-US" dirty="0"/>
            </a:p>
          </p:txBody>
        </p:sp>
        <p:cxnSp>
          <p:nvCxnSpPr>
            <p:cNvPr id="244" name="直接连接符 243"/>
            <p:cNvCxnSpPr/>
            <p:nvPr/>
          </p:nvCxnSpPr>
          <p:spPr bwMode="auto">
            <a:xfrm>
              <a:off x="4932040" y="5625244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5" name="直接连接符 244"/>
            <p:cNvCxnSpPr/>
            <p:nvPr/>
          </p:nvCxnSpPr>
          <p:spPr bwMode="auto">
            <a:xfrm flipH="1">
              <a:off x="5299920" y="2948168"/>
              <a:ext cx="14928" cy="26770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  <p:cxnSp>
          <p:nvCxnSpPr>
            <p:cNvPr id="246" name="直接连接符 245"/>
            <p:cNvCxnSpPr/>
            <p:nvPr/>
          </p:nvCxnSpPr>
          <p:spPr bwMode="auto">
            <a:xfrm flipV="1">
              <a:off x="2494548" y="2789462"/>
              <a:ext cx="2456" cy="4992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 bwMode="auto">
            <a:xfrm flipV="1">
              <a:off x="2494548" y="2948168"/>
              <a:ext cx="2820300" cy="1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48" name="椭圆 247"/>
            <p:cNvSpPr/>
            <p:nvPr/>
          </p:nvSpPr>
          <p:spPr bwMode="auto">
            <a:xfrm>
              <a:off x="2431743" y="2876333"/>
              <a:ext cx="142035" cy="143670"/>
            </a:xfrm>
            <a:prstGeom prst="ellipse">
              <a:avLst/>
            </a:prstGeom>
            <a:solidFill>
              <a:schemeClr val="tx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57341"/>
              </p:ext>
            </p:extLst>
          </p:nvPr>
        </p:nvGraphicFramePr>
        <p:xfrm>
          <a:off x="757150" y="5450027"/>
          <a:ext cx="7996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39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486943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1157411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262631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2946140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为黑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或再次双红但必上升两层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3746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节点删除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类似节点插入，需解决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，分四种情况，参考教材对应章节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53960"/>
              </p:ext>
            </p:extLst>
          </p:nvPr>
        </p:nvGraphicFramePr>
        <p:xfrm>
          <a:off x="395536" y="2587130"/>
          <a:ext cx="8356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25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829310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934103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154129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3244136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必然再次双黑，但将上升一层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68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转为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84607"/>
                  </a:ext>
                </a:extLst>
              </a:tr>
            </a:tbl>
          </a:graphicData>
        </a:graphic>
      </p:graphicFrame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53407" y="4941168"/>
            <a:ext cx="8640959" cy="1277273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一旦某步迭代中做过节点的旋转调整，整个修复过程便会随即完成，因此与双红修正一样，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双黑修正的整个过程也仅涉及常数次的拓扑结构调整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9140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多路搜索树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将二叉搜索树改为多路搜索树，每个节点数据变多，降低读取次数，提高时间效率。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如下图，通过左右孩子合并，得到四路搜索树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进一步可推广到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路搜索树，统称多路搜索树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每搜索一层，都在对应的“大节点”读取一组关键码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k=8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（每个大节点有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个关键码及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个分支），则在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个记录里读取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个记录，所涉及外存访问次数从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次降低到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12357" y="3209492"/>
            <a:ext cx="3600400" cy="1323246"/>
            <a:chOff x="179512" y="3140968"/>
            <a:chExt cx="3960440" cy="1440160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1835696" y="3140968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123728" y="318085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7744" y="343848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936950" y="3429000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6" idx="3"/>
              <a:endCxn id="9" idx="7"/>
            </p:cNvCxnSpPr>
            <p:nvPr/>
          </p:nvCxnSpPr>
          <p:spPr bwMode="auto">
            <a:xfrm flipH="1">
              <a:off x="2059875" y="3303784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26" name="直接箭头连接符 25"/>
            <p:cNvCxnSpPr/>
            <p:nvPr/>
          </p:nvCxnSpPr>
          <p:spPr bwMode="auto">
            <a:xfrm>
              <a:off x="2250440" y="3306252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29" name="圆角矩形 28"/>
            <p:cNvSpPr/>
            <p:nvPr/>
          </p:nvSpPr>
          <p:spPr bwMode="auto">
            <a:xfrm>
              <a:off x="125963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154766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169168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36088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3" name="直接箭头连接符 32"/>
            <p:cNvCxnSpPr>
              <a:stCxn id="30" idx="3"/>
              <a:endCxn id="32" idx="7"/>
            </p:cNvCxnSpPr>
            <p:nvPr/>
          </p:nvCxnSpPr>
          <p:spPr bwMode="auto">
            <a:xfrm flipH="1">
              <a:off x="148381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167437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35" name="圆角矩形 34"/>
            <p:cNvSpPr/>
            <p:nvPr/>
          </p:nvSpPr>
          <p:spPr bwMode="auto">
            <a:xfrm>
              <a:off x="233975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262778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277180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244100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9" name="直接箭头连接符 38"/>
            <p:cNvCxnSpPr>
              <a:stCxn id="36" idx="3"/>
              <a:endCxn id="38" idx="7"/>
            </p:cNvCxnSpPr>
            <p:nvPr/>
          </p:nvCxnSpPr>
          <p:spPr bwMode="auto">
            <a:xfrm flipH="1">
              <a:off x="256393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275449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1" name="圆角矩形 40"/>
            <p:cNvSpPr/>
            <p:nvPr/>
          </p:nvSpPr>
          <p:spPr bwMode="auto">
            <a:xfrm>
              <a:off x="17951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46754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61156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28076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45" name="直接箭头连接符 44"/>
            <p:cNvCxnSpPr>
              <a:stCxn id="42" idx="3"/>
              <a:endCxn id="44" idx="7"/>
            </p:cNvCxnSpPr>
            <p:nvPr/>
          </p:nvCxnSpPr>
          <p:spPr bwMode="auto">
            <a:xfrm flipH="1">
              <a:off x="40369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59425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7" name="圆角矩形 46"/>
            <p:cNvSpPr/>
            <p:nvPr/>
          </p:nvSpPr>
          <p:spPr bwMode="auto">
            <a:xfrm>
              <a:off x="341987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370790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385192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352112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51" name="直接箭头连接符 50"/>
            <p:cNvCxnSpPr>
              <a:stCxn id="48" idx="3"/>
              <a:endCxn id="50" idx="7"/>
            </p:cNvCxnSpPr>
            <p:nvPr/>
          </p:nvCxnSpPr>
          <p:spPr bwMode="auto">
            <a:xfrm flipH="1">
              <a:off x="364405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383461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3" name="直接箭头连接符 52"/>
            <p:cNvCxnSpPr>
              <a:endCxn id="48" idx="0"/>
            </p:cNvCxnSpPr>
            <p:nvPr/>
          </p:nvCxnSpPr>
          <p:spPr bwMode="auto">
            <a:xfrm>
              <a:off x="2413001" y="3544315"/>
              <a:ext cx="1366911" cy="5726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6" name="直接箭头连接符 55"/>
            <p:cNvCxnSpPr>
              <a:stCxn id="9" idx="3"/>
              <a:endCxn id="42" idx="0"/>
            </p:cNvCxnSpPr>
            <p:nvPr/>
          </p:nvCxnSpPr>
          <p:spPr bwMode="auto">
            <a:xfrm flipH="1">
              <a:off x="539552" y="3551925"/>
              <a:ext cx="1418489" cy="5650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9" name="直接箭头连接符 58"/>
            <p:cNvCxnSpPr>
              <a:endCxn id="36" idx="1"/>
            </p:cNvCxnSpPr>
            <p:nvPr/>
          </p:nvCxnSpPr>
          <p:spPr bwMode="auto">
            <a:xfrm>
              <a:off x="2364825" y="3571887"/>
              <a:ext cx="284050" cy="5661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62" name="直接箭头连接符 61"/>
            <p:cNvCxnSpPr>
              <a:endCxn id="30" idx="0"/>
            </p:cNvCxnSpPr>
            <p:nvPr/>
          </p:nvCxnSpPr>
          <p:spPr bwMode="auto">
            <a:xfrm flipH="1">
              <a:off x="1619672" y="3575736"/>
              <a:ext cx="385113" cy="5412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</p:grpSp>
      <p:sp>
        <p:nvSpPr>
          <p:cNvPr id="154" name="右箭头 153"/>
          <p:cNvSpPr/>
          <p:nvPr/>
        </p:nvSpPr>
        <p:spPr bwMode="auto">
          <a:xfrm>
            <a:off x="4525637" y="3402933"/>
            <a:ext cx="683103" cy="440242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4812156" y="3324875"/>
            <a:ext cx="4137132" cy="1207863"/>
            <a:chOff x="4539324" y="3301257"/>
            <a:chExt cx="4519188" cy="1269259"/>
          </a:xfrm>
        </p:grpSpPr>
        <p:grpSp>
          <p:nvGrpSpPr>
            <p:cNvPr id="114" name="组合 113"/>
            <p:cNvGrpSpPr/>
            <p:nvPr/>
          </p:nvGrpSpPr>
          <p:grpSpPr>
            <a:xfrm>
              <a:off x="6286176" y="3301257"/>
              <a:ext cx="1087825" cy="288032"/>
              <a:chOff x="5800437" y="5794323"/>
              <a:chExt cx="1087825" cy="288032"/>
            </a:xfrm>
          </p:grpSpPr>
          <p:sp>
            <p:nvSpPr>
              <p:cNvPr id="67" name="圆角矩形 6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71" name="直接箭头连接符 70"/>
              <p:cNvCxnSpPr>
                <a:stCxn id="6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72" name="直接箭头连接符 71"/>
              <p:cNvCxnSpPr>
                <a:stCxn id="6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13" name="椭圆 112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7" name="直接箭头连接符 96"/>
            <p:cNvCxnSpPr>
              <a:endCxn id="137" idx="0"/>
            </p:cNvCxnSpPr>
            <p:nvPr/>
          </p:nvCxnSpPr>
          <p:spPr bwMode="auto">
            <a:xfrm>
              <a:off x="7285948" y="3551925"/>
              <a:ext cx="1228652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15" name="组合 114"/>
            <p:cNvGrpSpPr/>
            <p:nvPr/>
          </p:nvGrpSpPr>
          <p:grpSpPr>
            <a:xfrm>
              <a:off x="4539324" y="4282484"/>
              <a:ext cx="1087825" cy="288032"/>
              <a:chOff x="5800437" y="5794323"/>
              <a:chExt cx="1087825" cy="288032"/>
            </a:xfrm>
          </p:grpSpPr>
          <p:sp>
            <p:nvSpPr>
              <p:cNvPr id="116" name="圆角矩形 115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19" name="直接箭头连接符 118"/>
              <p:cNvCxnSpPr>
                <a:stCxn id="117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0" name="直接箭头连接符 119"/>
              <p:cNvCxnSpPr>
                <a:stCxn id="117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1" name="椭圆 120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683112" y="4282484"/>
              <a:ext cx="1087825" cy="288032"/>
              <a:chOff x="5800437" y="5794323"/>
              <a:chExt cx="1087825" cy="288032"/>
            </a:xfrm>
          </p:grpSpPr>
          <p:sp>
            <p:nvSpPr>
              <p:cNvPr id="123" name="圆角矩形 122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26" name="直接箭头连接符 125"/>
              <p:cNvCxnSpPr>
                <a:stCxn id="124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7" name="直接箭头连接符 126"/>
              <p:cNvCxnSpPr>
                <a:stCxn id="124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8" name="椭圆 127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6826900" y="4282484"/>
              <a:ext cx="1087825" cy="288032"/>
              <a:chOff x="5800437" y="5794323"/>
              <a:chExt cx="1087825" cy="288032"/>
            </a:xfrm>
          </p:grpSpPr>
          <p:sp>
            <p:nvSpPr>
              <p:cNvPr id="130" name="圆角矩形 129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33" name="直接箭头连接符 132"/>
              <p:cNvCxnSpPr>
                <a:stCxn id="131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34" name="直接箭头连接符 133"/>
              <p:cNvCxnSpPr>
                <a:stCxn id="131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35" name="椭圆 134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7970687" y="4282484"/>
              <a:ext cx="1087825" cy="288032"/>
              <a:chOff x="5800437" y="5794323"/>
              <a:chExt cx="1087825" cy="288032"/>
            </a:xfrm>
          </p:grpSpPr>
          <p:sp>
            <p:nvSpPr>
              <p:cNvPr id="137" name="圆角矩形 13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40" name="直接箭头连接符 139"/>
              <p:cNvCxnSpPr>
                <a:stCxn id="13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41" name="直接箭头连接符 140"/>
              <p:cNvCxnSpPr>
                <a:stCxn id="13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42" name="椭圆 141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8" name="直接箭头连接符 97"/>
            <p:cNvCxnSpPr>
              <a:endCxn id="116" idx="0"/>
            </p:cNvCxnSpPr>
            <p:nvPr/>
          </p:nvCxnSpPr>
          <p:spPr bwMode="auto">
            <a:xfrm flipH="1">
              <a:off x="5083237" y="3551925"/>
              <a:ext cx="1288963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00" name="直接箭头连接符 99"/>
            <p:cNvCxnSpPr>
              <a:endCxn id="123" idx="0"/>
            </p:cNvCxnSpPr>
            <p:nvPr/>
          </p:nvCxnSpPr>
          <p:spPr bwMode="auto">
            <a:xfrm flipH="1">
              <a:off x="6227025" y="3551925"/>
              <a:ext cx="433207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99" name="直接箭头连接符 98"/>
            <p:cNvCxnSpPr>
              <a:endCxn id="130" idx="0"/>
            </p:cNvCxnSpPr>
            <p:nvPr/>
          </p:nvCxnSpPr>
          <p:spPr bwMode="auto">
            <a:xfrm>
              <a:off x="7020272" y="3544315"/>
              <a:ext cx="350541" cy="738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68618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叶节点深度相同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结点至少有两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个分支</a:t>
                </a:r>
                <a:endPara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度数）比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限制节点的分支数可能，根据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节点的分支数允许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命名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树，如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(2,3)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2,3)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个，最多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blipFill>
                <a:blip r:embed="rId3"/>
                <a:stretch>
                  <a:fillRect l="-1571" t="-1506" r="-410" b="-17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972012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Bef>
                    <a:spcPts val="600"/>
                  </a:spcBef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度数）比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树，每个非根节点的关键码个数不能过少，也不能超过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m-1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证明：第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层关键码总数</a:t>
                </a:r>
                <a:r>
                  <a:rPr lang="en-US" altLang="zh-CN" sz="24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，其上一层分支总数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，本层分支总数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</a:t>
                </a:r>
                <a:r>
                  <a:rPr lang="en-US" altLang="zh-CN" sz="24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，可递推得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+…+</a:t>
                </a:r>
                <a:r>
                  <a:rPr lang="en-US" altLang="zh-CN" sz="2400" b="1" dirty="0" err="1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L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endParaRPr lang="en-US" altLang="zh-CN" sz="24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blipFill>
                <a:blip r:embed="rId3"/>
                <a:stretch>
                  <a:fillRect l="-1571" t="-1389" r="-410" b="-16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1115617" y="3714999"/>
            <a:ext cx="7705158" cy="645214"/>
            <a:chOff x="1115617" y="3714999"/>
            <a:chExt cx="7705158" cy="645214"/>
          </a:xfrm>
        </p:grpSpPr>
        <p:grpSp>
          <p:nvGrpSpPr>
            <p:cNvPr id="4" name="组合 3"/>
            <p:cNvGrpSpPr/>
            <p:nvPr/>
          </p:nvGrpSpPr>
          <p:grpSpPr>
            <a:xfrm>
              <a:off x="5004048" y="3714999"/>
              <a:ext cx="3312368" cy="267678"/>
              <a:chOff x="5004048" y="3714999"/>
              <a:chExt cx="3312368" cy="267678"/>
            </a:xfrm>
          </p:grpSpPr>
          <p:cxnSp>
            <p:nvCxnSpPr>
              <p:cNvPr id="70" name="直接箭头连接符 69"/>
              <p:cNvCxnSpPr/>
              <p:nvPr/>
            </p:nvCxnSpPr>
            <p:spPr bwMode="auto">
              <a:xfrm>
                <a:off x="529208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3" name="直接箭头连接符 52"/>
              <p:cNvCxnSpPr/>
              <p:nvPr/>
            </p:nvCxnSpPr>
            <p:spPr bwMode="auto">
              <a:xfrm>
                <a:off x="500404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5" name="直接箭头连接符 54"/>
              <p:cNvCxnSpPr/>
              <p:nvPr/>
            </p:nvCxnSpPr>
            <p:spPr bwMode="auto">
              <a:xfrm>
                <a:off x="6522542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6" name="直接箭头连接符 55"/>
              <p:cNvCxnSpPr/>
              <p:nvPr/>
            </p:nvCxnSpPr>
            <p:spPr bwMode="auto">
              <a:xfrm>
                <a:off x="623451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7" name="直接箭头连接符 56"/>
              <p:cNvCxnSpPr/>
              <p:nvPr/>
            </p:nvCxnSpPr>
            <p:spPr bwMode="auto">
              <a:xfrm>
                <a:off x="795637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8" name="直接箭头连接符 57"/>
              <p:cNvCxnSpPr/>
              <p:nvPr/>
            </p:nvCxnSpPr>
            <p:spPr bwMode="auto">
              <a:xfrm>
                <a:off x="766834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9" name="直接箭头连接符 58"/>
              <p:cNvCxnSpPr/>
              <p:nvPr/>
            </p:nvCxnSpPr>
            <p:spPr bwMode="auto">
              <a:xfrm>
                <a:off x="831641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0" name="直接箭头连接符 59"/>
              <p:cNvCxnSpPr/>
              <p:nvPr/>
            </p:nvCxnSpPr>
            <p:spPr bwMode="auto">
              <a:xfrm>
                <a:off x="802838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2" name="直接箭头连接符 61"/>
              <p:cNvCxnSpPr/>
              <p:nvPr/>
            </p:nvCxnSpPr>
            <p:spPr bwMode="auto">
              <a:xfrm>
                <a:off x="5731945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3" name="直接箭头连接符 62"/>
              <p:cNvCxnSpPr/>
              <p:nvPr/>
            </p:nvCxnSpPr>
            <p:spPr bwMode="auto">
              <a:xfrm>
                <a:off x="544391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4" name="直接箭头连接符 63"/>
              <p:cNvCxnSpPr/>
              <p:nvPr/>
            </p:nvCxnSpPr>
            <p:spPr bwMode="auto">
              <a:xfrm>
                <a:off x="6952059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5" name="直接箭头连接符 64"/>
              <p:cNvCxnSpPr/>
              <p:nvPr/>
            </p:nvCxnSpPr>
            <p:spPr bwMode="auto">
              <a:xfrm>
                <a:off x="6664027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6" name="直接箭头连接符 65"/>
              <p:cNvCxnSpPr/>
              <p:nvPr/>
            </p:nvCxnSpPr>
            <p:spPr bwMode="auto">
              <a:xfrm>
                <a:off x="752432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7" name="直接箭头连接符 66"/>
              <p:cNvCxnSpPr/>
              <p:nvPr/>
            </p:nvCxnSpPr>
            <p:spPr bwMode="auto">
              <a:xfrm>
                <a:off x="723629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9" name="直接箭头连接符 68"/>
              <p:cNvCxnSpPr/>
              <p:nvPr/>
            </p:nvCxnSpPr>
            <p:spPr bwMode="auto">
              <a:xfrm>
                <a:off x="603178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</p:grpSp>
        <p:sp>
          <p:nvSpPr>
            <p:cNvPr id="75" name="矩形 74"/>
            <p:cNvSpPr/>
            <p:nvPr/>
          </p:nvSpPr>
          <p:spPr>
            <a:xfrm>
              <a:off x="1115617" y="3990881"/>
              <a:ext cx="7705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可以证明：最底层叶子节点的分支总数（紫色键）比树的关键码总数</a:t>
              </a:r>
              <a:r>
                <a:rPr lang="en-US" altLang="zh-CN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2998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7387833" y="3645577"/>
            <a:ext cx="648072" cy="274099"/>
            <a:chOff x="7171024" y="3102290"/>
            <a:chExt cx="648072" cy="274099"/>
          </a:xfrm>
        </p:grpSpPr>
        <p:sp>
          <p:nvSpPr>
            <p:cNvPr id="90" name="圆角矩形 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1" name="椭圆 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04691" y="3068960"/>
            <a:ext cx="648072" cy="274099"/>
            <a:chOff x="7171024" y="3102290"/>
            <a:chExt cx="648072" cy="274099"/>
          </a:xfrm>
        </p:grpSpPr>
        <p:sp>
          <p:nvSpPr>
            <p:cNvPr id="69" name="圆角矩形 68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证明不等式左边。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树更矮，各节点都应包含尽可能多的关键码。因此，各层次上节点数至多为：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</m:t>
                      </m:r>
                    </m:oMath>
                  </m:oMathPara>
                </a14:m>
                <a:endParaRPr lang="en-US" altLang="zh-CN" sz="2000" b="1" dirty="0" smtClean="0"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据第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页结论有，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en-US" altLang="zh-CN" sz="2000" b="1" dirty="0" smtClean="0"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1" dirty="0" smtClean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≥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1" i="1" dirty="0">
                  <a:solidFill>
                    <a:schemeClr val="accent2">
                      <a:lumMod val="50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blipFill>
                <a:blip r:embed="rId3"/>
                <a:stretch>
                  <a:fillRect l="-1571" t="-1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784593" y="-1040097"/>
            <a:ext cx="648072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856748" y="-1065221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7" name="直接箭头连接符 6"/>
          <p:cNvCxnSpPr>
            <a:endCxn id="83" idx="0"/>
          </p:cNvCxnSpPr>
          <p:nvPr/>
        </p:nvCxnSpPr>
        <p:spPr bwMode="auto">
          <a:xfrm>
            <a:off x="5780310" y="3346341"/>
            <a:ext cx="887443" cy="292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" name="直接箭头连接符 7"/>
          <p:cNvCxnSpPr>
            <a:endCxn id="102" idx="0"/>
          </p:cNvCxnSpPr>
          <p:nvPr/>
        </p:nvCxnSpPr>
        <p:spPr bwMode="auto">
          <a:xfrm flipH="1">
            <a:off x="4579521" y="3346048"/>
            <a:ext cx="910294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6005051" y="3027091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的矮胖情况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/>
          <p:cNvCxnSpPr>
            <a:endCxn id="108" idx="0"/>
          </p:cNvCxnSpPr>
          <p:nvPr/>
        </p:nvCxnSpPr>
        <p:spPr bwMode="auto">
          <a:xfrm flipH="1">
            <a:off x="3535405" y="3346048"/>
            <a:ext cx="1794782" cy="294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5" name="直接箭头连接符 74"/>
          <p:cNvCxnSpPr>
            <a:stCxn id="69" idx="2"/>
            <a:endCxn id="96" idx="0"/>
          </p:cNvCxnSpPr>
          <p:nvPr/>
        </p:nvCxnSpPr>
        <p:spPr bwMode="auto">
          <a:xfrm flipH="1">
            <a:off x="5623637" y="3343059"/>
            <a:ext cx="5090" cy="2926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7" name="直接箭头连接符 76"/>
          <p:cNvCxnSpPr>
            <a:endCxn id="90" idx="0"/>
          </p:cNvCxnSpPr>
          <p:nvPr/>
        </p:nvCxnSpPr>
        <p:spPr bwMode="auto">
          <a:xfrm>
            <a:off x="5952384" y="3349159"/>
            <a:ext cx="1759485" cy="296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6343717" y="3639004"/>
            <a:ext cx="648072" cy="274099"/>
            <a:chOff x="7171024" y="3102290"/>
            <a:chExt cx="648072" cy="274099"/>
          </a:xfrm>
        </p:grpSpPr>
        <p:sp>
          <p:nvSpPr>
            <p:cNvPr id="83" name="圆角矩形 82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4" name="椭圆 83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5" name="椭圆 84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299601" y="3635718"/>
            <a:ext cx="648072" cy="274099"/>
            <a:chOff x="7171024" y="3102290"/>
            <a:chExt cx="648072" cy="274099"/>
          </a:xfrm>
        </p:grpSpPr>
        <p:sp>
          <p:nvSpPr>
            <p:cNvPr id="96" name="圆角矩形 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55485" y="3639004"/>
            <a:ext cx="648072" cy="274099"/>
            <a:chOff x="7171024" y="3102290"/>
            <a:chExt cx="648072" cy="274099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211369" y="3640819"/>
            <a:ext cx="648072" cy="274099"/>
            <a:chOff x="7171024" y="3102290"/>
            <a:chExt cx="648072" cy="274099"/>
          </a:xfrm>
        </p:grpSpPr>
        <p:sp>
          <p:nvSpPr>
            <p:cNvPr id="108" name="圆角矩形 10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9" name="椭圆 10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0" name="椭圆 10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" name="椭圆 11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2123728" y="4144506"/>
            <a:ext cx="648072" cy="274099"/>
            <a:chOff x="7171024" y="3102290"/>
            <a:chExt cx="648072" cy="274099"/>
          </a:xfrm>
        </p:grpSpPr>
        <p:sp>
          <p:nvSpPr>
            <p:cNvPr id="252" name="圆角矩形 25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3" name="椭圆 25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5" name="椭圆 25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6" name="椭圆 25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2814628" y="4143711"/>
            <a:ext cx="648072" cy="274099"/>
            <a:chOff x="7171024" y="3102290"/>
            <a:chExt cx="648072" cy="274099"/>
          </a:xfrm>
        </p:grpSpPr>
        <p:sp>
          <p:nvSpPr>
            <p:cNvPr id="258" name="圆角矩形 25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9" name="椭圆 25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1" name="椭圆 26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2" name="椭圆 26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3502610" y="4140081"/>
            <a:ext cx="648072" cy="274099"/>
            <a:chOff x="7171024" y="3102290"/>
            <a:chExt cx="648072" cy="274099"/>
          </a:xfrm>
        </p:grpSpPr>
        <p:sp>
          <p:nvSpPr>
            <p:cNvPr id="264" name="圆角矩形 26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5" name="椭圆 26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6" name="椭圆 26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7" name="椭圆 26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8" name="椭圆 26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4193510" y="4139286"/>
            <a:ext cx="648072" cy="274099"/>
            <a:chOff x="7171024" y="3102290"/>
            <a:chExt cx="648072" cy="274099"/>
          </a:xfrm>
        </p:grpSpPr>
        <p:sp>
          <p:nvSpPr>
            <p:cNvPr id="270" name="圆角矩形 26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1" name="椭圆 27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2" name="椭圆 27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3" name="椭圆 27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4" name="椭圆 27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885366" y="4134823"/>
            <a:ext cx="648072" cy="274099"/>
            <a:chOff x="7171024" y="3102290"/>
            <a:chExt cx="648072" cy="274099"/>
          </a:xfrm>
        </p:grpSpPr>
        <p:sp>
          <p:nvSpPr>
            <p:cNvPr id="276" name="圆角矩形 27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7" name="椭圆 27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8" name="椭圆 27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9" name="椭圆 27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0" name="椭圆 27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5576266" y="4134028"/>
            <a:ext cx="648072" cy="274099"/>
            <a:chOff x="7171024" y="3102290"/>
            <a:chExt cx="648072" cy="274099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4" name="椭圆 28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5" name="椭圆 28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6" name="椭圆 28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264248" y="4130398"/>
            <a:ext cx="648072" cy="274099"/>
            <a:chOff x="7171024" y="3102290"/>
            <a:chExt cx="648072" cy="274099"/>
          </a:xfrm>
        </p:grpSpPr>
        <p:sp>
          <p:nvSpPr>
            <p:cNvPr id="288" name="圆角矩形 28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9" name="椭圆 28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1" name="椭圆 29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2" name="椭圆 29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955148" y="4129603"/>
            <a:ext cx="648072" cy="274099"/>
            <a:chOff x="7171024" y="3102290"/>
            <a:chExt cx="648072" cy="274099"/>
          </a:xfrm>
        </p:grpSpPr>
        <p:sp>
          <p:nvSpPr>
            <p:cNvPr id="294" name="圆角矩形 29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5" name="椭圆 29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" name="椭圆 29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8" name="椭圆 29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7643130" y="4125641"/>
            <a:ext cx="648072" cy="274099"/>
            <a:chOff x="7171024" y="3102290"/>
            <a:chExt cx="648072" cy="274099"/>
          </a:xfrm>
        </p:grpSpPr>
        <p:sp>
          <p:nvSpPr>
            <p:cNvPr id="300" name="圆角矩形 29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1" name="椭圆 30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2" name="椭圆 30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3" name="椭圆 30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4" name="椭圆 30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8334030" y="4124846"/>
            <a:ext cx="648072" cy="274099"/>
            <a:chOff x="7171024" y="3102290"/>
            <a:chExt cx="648072" cy="274099"/>
          </a:xfrm>
        </p:grpSpPr>
        <p:sp>
          <p:nvSpPr>
            <p:cNvPr id="306" name="圆角矩形 30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" name="椭圆 30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8" name="椭圆 30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0" name="椭圆 30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2124886" y="4477160"/>
            <a:ext cx="648072" cy="274099"/>
            <a:chOff x="7171024" y="3102290"/>
            <a:chExt cx="648072" cy="274099"/>
          </a:xfrm>
        </p:grpSpPr>
        <p:sp>
          <p:nvSpPr>
            <p:cNvPr id="312" name="圆角矩形 31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3" name="椭圆 31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4" name="椭圆 31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5" name="椭圆 31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6" name="椭圆 31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2815786" y="4476365"/>
            <a:ext cx="648072" cy="274099"/>
            <a:chOff x="7171024" y="3102290"/>
            <a:chExt cx="648072" cy="274099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0" name="椭圆 31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1" name="椭圆 32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3503768" y="4472735"/>
            <a:ext cx="648072" cy="274099"/>
            <a:chOff x="7171024" y="3102290"/>
            <a:chExt cx="648072" cy="274099"/>
          </a:xfrm>
        </p:grpSpPr>
        <p:sp>
          <p:nvSpPr>
            <p:cNvPr id="324" name="圆角矩形 32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5" name="椭圆 32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6" name="椭圆 32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7" name="椭圆 32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8" name="椭圆 32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4194668" y="4471940"/>
            <a:ext cx="648072" cy="274099"/>
            <a:chOff x="7171024" y="3102290"/>
            <a:chExt cx="648072" cy="274099"/>
          </a:xfrm>
        </p:grpSpPr>
        <p:sp>
          <p:nvSpPr>
            <p:cNvPr id="330" name="圆角矩形 32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1" name="椭圆 33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2" name="椭圆 33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3" name="椭圆 33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4" name="椭圆 33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4886524" y="4467477"/>
            <a:ext cx="648072" cy="274099"/>
            <a:chOff x="7171024" y="3102290"/>
            <a:chExt cx="648072" cy="274099"/>
          </a:xfrm>
        </p:grpSpPr>
        <p:sp>
          <p:nvSpPr>
            <p:cNvPr id="336" name="圆角矩形 33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7" name="椭圆 33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8" name="椭圆 33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9" name="椭圆 33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0" name="椭圆 33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5577424" y="4466682"/>
            <a:ext cx="648072" cy="274099"/>
            <a:chOff x="7171024" y="3102290"/>
            <a:chExt cx="648072" cy="274099"/>
          </a:xfrm>
        </p:grpSpPr>
        <p:sp>
          <p:nvSpPr>
            <p:cNvPr id="342" name="圆角矩形 34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3" name="椭圆 34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4" name="椭圆 34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5" name="椭圆 34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6" name="椭圆 34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7" name="组合 346"/>
          <p:cNvGrpSpPr/>
          <p:nvPr/>
        </p:nvGrpSpPr>
        <p:grpSpPr>
          <a:xfrm>
            <a:off x="6265406" y="4463052"/>
            <a:ext cx="648072" cy="274099"/>
            <a:chOff x="7171024" y="3102290"/>
            <a:chExt cx="648072" cy="274099"/>
          </a:xfrm>
        </p:grpSpPr>
        <p:sp>
          <p:nvSpPr>
            <p:cNvPr id="348" name="圆角矩形 34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9" name="椭圆 34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0" name="椭圆 34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1" name="椭圆 35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2" name="椭圆 35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6956306" y="4462257"/>
            <a:ext cx="648072" cy="274099"/>
            <a:chOff x="7171024" y="3102290"/>
            <a:chExt cx="648072" cy="274099"/>
          </a:xfrm>
        </p:grpSpPr>
        <p:sp>
          <p:nvSpPr>
            <p:cNvPr id="354" name="圆角矩形 35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5" name="椭圆 35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6" name="椭圆 35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7" name="椭圆 35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" name="椭圆 35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7644288" y="4458295"/>
            <a:ext cx="648072" cy="274099"/>
            <a:chOff x="7171024" y="3102290"/>
            <a:chExt cx="648072" cy="274099"/>
          </a:xfrm>
        </p:grpSpPr>
        <p:sp>
          <p:nvSpPr>
            <p:cNvPr id="360" name="圆角矩形 35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1" name="椭圆 36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2" name="椭圆 36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3" name="椭圆 36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4" name="椭圆 36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8335188" y="4457500"/>
            <a:ext cx="648072" cy="274099"/>
            <a:chOff x="7171024" y="3102290"/>
            <a:chExt cx="648072" cy="274099"/>
          </a:xfrm>
        </p:grpSpPr>
        <p:sp>
          <p:nvSpPr>
            <p:cNvPr id="366" name="圆角矩形 36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7" name="椭圆 36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8" name="椭圆 36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9" name="椭圆 36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0" name="椭圆 36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3846271" y="4809706"/>
            <a:ext cx="648072" cy="274099"/>
            <a:chOff x="7171024" y="3102290"/>
            <a:chExt cx="648072" cy="274099"/>
          </a:xfrm>
        </p:grpSpPr>
        <p:sp>
          <p:nvSpPr>
            <p:cNvPr id="372" name="圆角矩形 37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3" name="椭圆 37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4" name="椭圆 37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4534253" y="4806076"/>
            <a:ext cx="648072" cy="274099"/>
            <a:chOff x="7171024" y="3102290"/>
            <a:chExt cx="648072" cy="274099"/>
          </a:xfrm>
        </p:grpSpPr>
        <p:sp>
          <p:nvSpPr>
            <p:cNvPr id="378" name="圆角矩形 37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0" name="椭圆 37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1" name="椭圆 38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3" name="组合 382"/>
          <p:cNvGrpSpPr/>
          <p:nvPr/>
        </p:nvGrpSpPr>
        <p:grpSpPr>
          <a:xfrm>
            <a:off x="5225153" y="4805281"/>
            <a:ext cx="648072" cy="274099"/>
            <a:chOff x="7171024" y="3102290"/>
            <a:chExt cx="648072" cy="274099"/>
          </a:xfrm>
        </p:grpSpPr>
        <p:sp>
          <p:nvSpPr>
            <p:cNvPr id="384" name="圆角矩形 38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7" name="椭圆 38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8" name="椭圆 38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913135" y="4801319"/>
            <a:ext cx="648072" cy="274099"/>
            <a:chOff x="7171024" y="3102290"/>
            <a:chExt cx="648072" cy="274099"/>
          </a:xfrm>
        </p:grpSpPr>
        <p:sp>
          <p:nvSpPr>
            <p:cNvPr id="390" name="圆角矩形 3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1" name="椭圆 3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2" name="椭圆 3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3" name="椭圆 3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4" name="椭圆 3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95" name="组合 394"/>
          <p:cNvGrpSpPr/>
          <p:nvPr/>
        </p:nvGrpSpPr>
        <p:grpSpPr>
          <a:xfrm>
            <a:off x="6604035" y="4800524"/>
            <a:ext cx="648072" cy="274099"/>
            <a:chOff x="7171024" y="3102290"/>
            <a:chExt cx="648072" cy="274099"/>
          </a:xfrm>
        </p:grpSpPr>
        <p:sp>
          <p:nvSpPr>
            <p:cNvPr id="396" name="圆角矩形 3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7" name="椭圆 3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8" name="椭圆 3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" name="椭圆 3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0" name="椭圆 3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401" name="直接箭头连接符 400"/>
          <p:cNvCxnSpPr>
            <a:endCxn id="252" idx="0"/>
          </p:cNvCxnSpPr>
          <p:nvPr/>
        </p:nvCxnSpPr>
        <p:spPr bwMode="auto">
          <a:xfrm flipH="1">
            <a:off x="2447764" y="3914918"/>
            <a:ext cx="801911" cy="229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2" name="直接箭头连接符 401"/>
          <p:cNvCxnSpPr>
            <a:endCxn id="312" idx="0"/>
          </p:cNvCxnSpPr>
          <p:nvPr/>
        </p:nvCxnSpPr>
        <p:spPr bwMode="auto">
          <a:xfrm flipH="1">
            <a:off x="2448922" y="3923364"/>
            <a:ext cx="946886" cy="553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3" name="直接箭头连接符 402"/>
          <p:cNvCxnSpPr>
            <a:endCxn id="258" idx="0"/>
          </p:cNvCxnSpPr>
          <p:nvPr/>
        </p:nvCxnSpPr>
        <p:spPr bwMode="auto">
          <a:xfrm flipH="1">
            <a:off x="3138664" y="3929426"/>
            <a:ext cx="397175" cy="214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4" name="直接箭头连接符 403"/>
          <p:cNvCxnSpPr>
            <a:endCxn id="318" idx="0"/>
          </p:cNvCxnSpPr>
          <p:nvPr/>
        </p:nvCxnSpPr>
        <p:spPr bwMode="auto">
          <a:xfrm flipH="1">
            <a:off x="3139822" y="3929426"/>
            <a:ext cx="536048" cy="546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5" name="直接箭头连接符 404"/>
          <p:cNvCxnSpPr>
            <a:endCxn id="264" idx="0"/>
          </p:cNvCxnSpPr>
          <p:nvPr/>
        </p:nvCxnSpPr>
        <p:spPr bwMode="auto">
          <a:xfrm flipH="1">
            <a:off x="3826646" y="3926823"/>
            <a:ext cx="14216" cy="213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6" name="直接箭头连接符 405"/>
          <p:cNvCxnSpPr>
            <a:endCxn id="324" idx="0"/>
          </p:cNvCxnSpPr>
          <p:nvPr/>
        </p:nvCxnSpPr>
        <p:spPr bwMode="auto">
          <a:xfrm flipH="1">
            <a:off x="3827804" y="3908057"/>
            <a:ext cx="430078" cy="564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7" name="直接箭头连接符 406"/>
          <p:cNvCxnSpPr>
            <a:endCxn id="372" idx="0"/>
          </p:cNvCxnSpPr>
          <p:nvPr/>
        </p:nvCxnSpPr>
        <p:spPr bwMode="auto">
          <a:xfrm flipH="1">
            <a:off x="4170307" y="3915032"/>
            <a:ext cx="264625" cy="894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8" name="直接箭头连接符 407"/>
          <p:cNvCxnSpPr>
            <a:endCxn id="270" idx="0"/>
          </p:cNvCxnSpPr>
          <p:nvPr/>
        </p:nvCxnSpPr>
        <p:spPr bwMode="auto">
          <a:xfrm flipH="1">
            <a:off x="4517546" y="3922007"/>
            <a:ext cx="66746" cy="217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9" name="直接箭头连接符 408"/>
          <p:cNvCxnSpPr>
            <a:endCxn id="330" idx="0"/>
          </p:cNvCxnSpPr>
          <p:nvPr/>
        </p:nvCxnSpPr>
        <p:spPr bwMode="auto">
          <a:xfrm flipH="1">
            <a:off x="4518704" y="3916749"/>
            <a:ext cx="220673" cy="555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0" name="直接箭头连接符 409"/>
          <p:cNvCxnSpPr>
            <a:endCxn id="378" idx="0"/>
          </p:cNvCxnSpPr>
          <p:nvPr/>
        </p:nvCxnSpPr>
        <p:spPr bwMode="auto">
          <a:xfrm flipH="1">
            <a:off x="4858289" y="3920395"/>
            <a:ext cx="47303" cy="885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1" name="直接箭头连接符 410"/>
          <p:cNvCxnSpPr>
            <a:endCxn id="276" idx="0"/>
          </p:cNvCxnSpPr>
          <p:nvPr/>
        </p:nvCxnSpPr>
        <p:spPr bwMode="auto">
          <a:xfrm flipH="1">
            <a:off x="5209402" y="3898827"/>
            <a:ext cx="98404" cy="235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2" name="直接箭头连接符 411"/>
          <p:cNvCxnSpPr>
            <a:endCxn id="336" idx="0"/>
          </p:cNvCxnSpPr>
          <p:nvPr/>
        </p:nvCxnSpPr>
        <p:spPr bwMode="auto">
          <a:xfrm flipH="1">
            <a:off x="5210560" y="3903290"/>
            <a:ext cx="267969" cy="564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3" name="直接箭头连接符 412"/>
          <p:cNvCxnSpPr>
            <a:endCxn id="384" idx="0"/>
          </p:cNvCxnSpPr>
          <p:nvPr/>
        </p:nvCxnSpPr>
        <p:spPr bwMode="auto">
          <a:xfrm flipH="1">
            <a:off x="5549189" y="3909817"/>
            <a:ext cx="78225" cy="8954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4" name="直接箭头连接符 413"/>
          <p:cNvCxnSpPr>
            <a:endCxn id="282" idx="0"/>
          </p:cNvCxnSpPr>
          <p:nvPr/>
        </p:nvCxnSpPr>
        <p:spPr bwMode="auto">
          <a:xfrm>
            <a:off x="5783149" y="3904394"/>
            <a:ext cx="117153" cy="229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5" name="直接箭头连接符 414"/>
          <p:cNvCxnSpPr>
            <a:endCxn id="342" idx="0"/>
          </p:cNvCxnSpPr>
          <p:nvPr/>
        </p:nvCxnSpPr>
        <p:spPr bwMode="auto">
          <a:xfrm flipH="1">
            <a:off x="5901460" y="3906153"/>
            <a:ext cx="49848" cy="560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6" name="直接箭头连接符 415"/>
          <p:cNvCxnSpPr>
            <a:endCxn id="390" idx="0"/>
          </p:cNvCxnSpPr>
          <p:nvPr/>
        </p:nvCxnSpPr>
        <p:spPr bwMode="auto">
          <a:xfrm flipH="1">
            <a:off x="6237171" y="3919676"/>
            <a:ext cx="115660" cy="881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7" name="直接箭头连接符 416"/>
          <p:cNvCxnSpPr>
            <a:endCxn id="348" idx="0"/>
          </p:cNvCxnSpPr>
          <p:nvPr/>
        </p:nvCxnSpPr>
        <p:spPr bwMode="auto">
          <a:xfrm>
            <a:off x="6531486" y="3913103"/>
            <a:ext cx="57956" cy="549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8" name="直接箭头连接符 417"/>
          <p:cNvCxnSpPr>
            <a:endCxn id="288" idx="0"/>
          </p:cNvCxnSpPr>
          <p:nvPr/>
        </p:nvCxnSpPr>
        <p:spPr bwMode="auto">
          <a:xfrm flipH="1">
            <a:off x="6588284" y="3910508"/>
            <a:ext cx="95618" cy="219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9" name="直接箭头连接符 418"/>
          <p:cNvCxnSpPr>
            <a:endCxn id="396" idx="0"/>
          </p:cNvCxnSpPr>
          <p:nvPr/>
        </p:nvCxnSpPr>
        <p:spPr bwMode="auto">
          <a:xfrm>
            <a:off x="6831866" y="3914918"/>
            <a:ext cx="96205" cy="885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0" name="直接箭头连接符 419"/>
          <p:cNvCxnSpPr>
            <a:endCxn id="294" idx="0"/>
          </p:cNvCxnSpPr>
          <p:nvPr/>
        </p:nvCxnSpPr>
        <p:spPr bwMode="auto">
          <a:xfrm>
            <a:off x="6984528" y="3914746"/>
            <a:ext cx="294656" cy="214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1" name="直接箭头连接符 420"/>
          <p:cNvCxnSpPr>
            <a:endCxn id="354" idx="0"/>
          </p:cNvCxnSpPr>
          <p:nvPr/>
        </p:nvCxnSpPr>
        <p:spPr bwMode="auto">
          <a:xfrm flipH="1">
            <a:off x="7280342" y="3914072"/>
            <a:ext cx="126764" cy="5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2" name="直接箭头连接符 421"/>
          <p:cNvCxnSpPr>
            <a:endCxn id="360" idx="0"/>
          </p:cNvCxnSpPr>
          <p:nvPr/>
        </p:nvCxnSpPr>
        <p:spPr bwMode="auto">
          <a:xfrm>
            <a:off x="7578590" y="3918497"/>
            <a:ext cx="389734" cy="539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3" name="直接箭头连接符 422"/>
          <p:cNvCxnSpPr>
            <a:endCxn id="300" idx="0"/>
          </p:cNvCxnSpPr>
          <p:nvPr/>
        </p:nvCxnSpPr>
        <p:spPr bwMode="auto">
          <a:xfrm>
            <a:off x="7732389" y="3919469"/>
            <a:ext cx="234777" cy="206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4" name="直接箭头连接符 423"/>
          <p:cNvCxnSpPr>
            <a:endCxn id="366" idx="0"/>
          </p:cNvCxnSpPr>
          <p:nvPr/>
        </p:nvCxnSpPr>
        <p:spPr bwMode="auto">
          <a:xfrm>
            <a:off x="7895324" y="3920176"/>
            <a:ext cx="763900" cy="5373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5" name="直接箭头连接符 424"/>
          <p:cNvCxnSpPr>
            <a:endCxn id="306" idx="0"/>
          </p:cNvCxnSpPr>
          <p:nvPr/>
        </p:nvCxnSpPr>
        <p:spPr bwMode="auto">
          <a:xfrm>
            <a:off x="8047333" y="3915440"/>
            <a:ext cx="610733" cy="209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6" name="直接箭头连接符 425"/>
          <p:cNvCxnSpPr/>
          <p:nvPr/>
        </p:nvCxnSpPr>
        <p:spPr bwMode="auto">
          <a:xfrm flipH="1">
            <a:off x="216365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7" name="直接箭头连接符 426"/>
          <p:cNvCxnSpPr/>
          <p:nvPr/>
        </p:nvCxnSpPr>
        <p:spPr bwMode="auto">
          <a:xfrm flipH="1">
            <a:off x="229891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8" name="直接箭头连接符 427"/>
          <p:cNvCxnSpPr/>
          <p:nvPr/>
        </p:nvCxnSpPr>
        <p:spPr bwMode="auto">
          <a:xfrm flipH="1">
            <a:off x="243417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9" name="直接箭头连接符 428"/>
          <p:cNvCxnSpPr/>
          <p:nvPr/>
        </p:nvCxnSpPr>
        <p:spPr bwMode="auto">
          <a:xfrm flipH="1">
            <a:off x="256944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0" name="直接箭头连接符 429"/>
          <p:cNvCxnSpPr/>
          <p:nvPr/>
        </p:nvCxnSpPr>
        <p:spPr bwMode="auto">
          <a:xfrm flipH="1">
            <a:off x="270470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1" name="直接箭头连接符 430"/>
          <p:cNvCxnSpPr/>
          <p:nvPr/>
        </p:nvCxnSpPr>
        <p:spPr bwMode="auto">
          <a:xfrm flipH="1">
            <a:off x="28399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2" name="直接箭头连接符 431"/>
          <p:cNvCxnSpPr/>
          <p:nvPr/>
        </p:nvCxnSpPr>
        <p:spPr bwMode="auto">
          <a:xfrm flipH="1">
            <a:off x="29752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3" name="直接箭头连接符 432"/>
          <p:cNvCxnSpPr/>
          <p:nvPr/>
        </p:nvCxnSpPr>
        <p:spPr bwMode="auto">
          <a:xfrm flipH="1">
            <a:off x="31104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4" name="直接箭头连接符 433"/>
          <p:cNvCxnSpPr/>
          <p:nvPr/>
        </p:nvCxnSpPr>
        <p:spPr bwMode="auto">
          <a:xfrm flipH="1">
            <a:off x="32457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5" name="直接箭头连接符 434"/>
          <p:cNvCxnSpPr/>
          <p:nvPr/>
        </p:nvCxnSpPr>
        <p:spPr bwMode="auto">
          <a:xfrm flipH="1">
            <a:off x="33810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6" name="直接箭头连接符 435"/>
          <p:cNvCxnSpPr/>
          <p:nvPr/>
        </p:nvCxnSpPr>
        <p:spPr bwMode="auto">
          <a:xfrm flipH="1">
            <a:off x="35162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7" name="直接箭头连接符 436"/>
          <p:cNvCxnSpPr/>
          <p:nvPr/>
        </p:nvCxnSpPr>
        <p:spPr bwMode="auto">
          <a:xfrm flipH="1">
            <a:off x="36515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8" name="直接箭头连接符 437"/>
          <p:cNvCxnSpPr/>
          <p:nvPr/>
        </p:nvCxnSpPr>
        <p:spPr bwMode="auto">
          <a:xfrm flipH="1">
            <a:off x="37868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9" name="直接箭头连接符 438"/>
          <p:cNvCxnSpPr/>
          <p:nvPr/>
        </p:nvCxnSpPr>
        <p:spPr bwMode="auto">
          <a:xfrm flipH="1">
            <a:off x="39220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0" name="直接箭头连接符 439"/>
          <p:cNvCxnSpPr/>
          <p:nvPr/>
        </p:nvCxnSpPr>
        <p:spPr bwMode="auto">
          <a:xfrm flipH="1">
            <a:off x="40573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1" name="直接箭头连接符 440"/>
          <p:cNvCxnSpPr/>
          <p:nvPr/>
        </p:nvCxnSpPr>
        <p:spPr bwMode="auto">
          <a:xfrm flipH="1">
            <a:off x="41926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2" name="直接箭头连接符 441"/>
          <p:cNvCxnSpPr/>
          <p:nvPr/>
        </p:nvCxnSpPr>
        <p:spPr bwMode="auto">
          <a:xfrm flipH="1">
            <a:off x="43278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3" name="直接箭头连接符 442"/>
          <p:cNvCxnSpPr/>
          <p:nvPr/>
        </p:nvCxnSpPr>
        <p:spPr bwMode="auto">
          <a:xfrm flipH="1">
            <a:off x="44631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4" name="直接箭头连接符 443"/>
          <p:cNvCxnSpPr/>
          <p:nvPr/>
        </p:nvCxnSpPr>
        <p:spPr bwMode="auto">
          <a:xfrm flipH="1">
            <a:off x="45984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5" name="直接箭头连接符 444"/>
          <p:cNvCxnSpPr/>
          <p:nvPr/>
        </p:nvCxnSpPr>
        <p:spPr bwMode="auto">
          <a:xfrm flipH="1">
            <a:off x="47336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6" name="直接箭头连接符 445"/>
          <p:cNvCxnSpPr/>
          <p:nvPr/>
        </p:nvCxnSpPr>
        <p:spPr bwMode="auto">
          <a:xfrm flipH="1">
            <a:off x="48689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7" name="直接箭头连接符 446"/>
          <p:cNvCxnSpPr/>
          <p:nvPr/>
        </p:nvCxnSpPr>
        <p:spPr bwMode="auto">
          <a:xfrm flipH="1">
            <a:off x="50041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8" name="直接箭头连接符 447"/>
          <p:cNvCxnSpPr/>
          <p:nvPr/>
        </p:nvCxnSpPr>
        <p:spPr bwMode="auto">
          <a:xfrm flipH="1">
            <a:off x="51394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9" name="直接箭头连接符 448"/>
          <p:cNvCxnSpPr/>
          <p:nvPr/>
        </p:nvCxnSpPr>
        <p:spPr bwMode="auto">
          <a:xfrm flipH="1">
            <a:off x="52747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6" name="直接箭头连接符 455"/>
          <p:cNvCxnSpPr/>
          <p:nvPr/>
        </p:nvCxnSpPr>
        <p:spPr bwMode="auto">
          <a:xfrm flipH="1">
            <a:off x="62215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7" name="直接箭头连接符 456"/>
          <p:cNvCxnSpPr/>
          <p:nvPr/>
        </p:nvCxnSpPr>
        <p:spPr bwMode="auto">
          <a:xfrm flipH="1">
            <a:off x="63568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8" name="直接箭头连接符 457"/>
          <p:cNvCxnSpPr/>
          <p:nvPr/>
        </p:nvCxnSpPr>
        <p:spPr bwMode="auto">
          <a:xfrm flipH="1">
            <a:off x="64920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9" name="直接箭头连接符 458"/>
          <p:cNvCxnSpPr/>
          <p:nvPr/>
        </p:nvCxnSpPr>
        <p:spPr bwMode="auto">
          <a:xfrm flipH="1">
            <a:off x="66273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0" name="直接箭头连接符 459"/>
          <p:cNvCxnSpPr/>
          <p:nvPr/>
        </p:nvCxnSpPr>
        <p:spPr bwMode="auto">
          <a:xfrm flipH="1">
            <a:off x="67626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1" name="直接箭头连接符 460"/>
          <p:cNvCxnSpPr/>
          <p:nvPr/>
        </p:nvCxnSpPr>
        <p:spPr bwMode="auto">
          <a:xfrm flipH="1">
            <a:off x="68978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2" name="直接箭头连接符 461"/>
          <p:cNvCxnSpPr/>
          <p:nvPr/>
        </p:nvCxnSpPr>
        <p:spPr bwMode="auto">
          <a:xfrm flipH="1">
            <a:off x="70331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3" name="直接箭头连接符 462"/>
          <p:cNvCxnSpPr/>
          <p:nvPr/>
        </p:nvCxnSpPr>
        <p:spPr bwMode="auto">
          <a:xfrm flipH="1">
            <a:off x="71684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4" name="直接箭头连接符 463"/>
          <p:cNvCxnSpPr/>
          <p:nvPr/>
        </p:nvCxnSpPr>
        <p:spPr bwMode="auto">
          <a:xfrm flipH="1">
            <a:off x="73036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5" name="直接箭头连接符 464"/>
          <p:cNvCxnSpPr/>
          <p:nvPr/>
        </p:nvCxnSpPr>
        <p:spPr bwMode="auto">
          <a:xfrm flipH="1">
            <a:off x="74389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6" name="直接箭头连接符 465"/>
          <p:cNvCxnSpPr/>
          <p:nvPr/>
        </p:nvCxnSpPr>
        <p:spPr bwMode="auto">
          <a:xfrm flipH="1">
            <a:off x="75742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7" name="直接箭头连接符 466"/>
          <p:cNvCxnSpPr/>
          <p:nvPr/>
        </p:nvCxnSpPr>
        <p:spPr bwMode="auto">
          <a:xfrm flipH="1">
            <a:off x="77094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8" name="直接箭头连接符 467"/>
          <p:cNvCxnSpPr/>
          <p:nvPr/>
        </p:nvCxnSpPr>
        <p:spPr bwMode="auto">
          <a:xfrm flipH="1">
            <a:off x="78447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9" name="直接箭头连接符 468"/>
          <p:cNvCxnSpPr/>
          <p:nvPr/>
        </p:nvCxnSpPr>
        <p:spPr bwMode="auto">
          <a:xfrm flipH="1">
            <a:off x="79800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0" name="直接箭头连接符 469"/>
          <p:cNvCxnSpPr/>
          <p:nvPr/>
        </p:nvCxnSpPr>
        <p:spPr bwMode="auto">
          <a:xfrm flipH="1">
            <a:off x="81152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1" name="直接箭头连接符 470"/>
          <p:cNvCxnSpPr/>
          <p:nvPr/>
        </p:nvCxnSpPr>
        <p:spPr bwMode="auto">
          <a:xfrm flipH="1">
            <a:off x="82505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2" name="直接箭头连接符 471"/>
          <p:cNvCxnSpPr/>
          <p:nvPr/>
        </p:nvCxnSpPr>
        <p:spPr bwMode="auto">
          <a:xfrm flipH="1">
            <a:off x="83857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3" name="直接箭头连接符 472"/>
          <p:cNvCxnSpPr/>
          <p:nvPr/>
        </p:nvCxnSpPr>
        <p:spPr bwMode="auto">
          <a:xfrm flipH="1">
            <a:off x="85210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4" name="直接箭头连接符 473"/>
          <p:cNvCxnSpPr/>
          <p:nvPr/>
        </p:nvCxnSpPr>
        <p:spPr bwMode="auto">
          <a:xfrm flipH="1">
            <a:off x="86563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5" name="直接箭头连接符 474"/>
          <p:cNvCxnSpPr/>
          <p:nvPr/>
        </p:nvCxnSpPr>
        <p:spPr bwMode="auto">
          <a:xfrm flipH="1">
            <a:off x="879158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6" name="直接箭头连接符 475"/>
          <p:cNvCxnSpPr/>
          <p:nvPr/>
        </p:nvCxnSpPr>
        <p:spPr bwMode="auto">
          <a:xfrm flipH="1">
            <a:off x="8926836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2123728" y="4048409"/>
            <a:ext cx="6858374" cy="1179412"/>
          </a:xfrm>
          <a:prstGeom prst="rect">
            <a:avLst/>
          </a:prstGeom>
          <a:noFill/>
          <a:ln w="19050" algn="ctr">
            <a:solidFill>
              <a:srgbClr val="7030A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58734" y="5529087"/>
            <a:ext cx="251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层总分支数为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层总节点数为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124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5578096" y="5373216"/>
            <a:ext cx="357537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7030A0"/>
            </a:solidFill>
            <a:prstDash val="sysDot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5444791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2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其次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证明不等式右边。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树更高，各节点都应包含尽可能少的关键码。因此，各层次上节点数至少为：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据上一页得到的结论：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最底层叶子节点的分支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总数（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紫色键）等于树的关键码总数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𝚶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3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前述，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zh-CN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𝚯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blipFill>
                <a:blip r:embed="rId3"/>
                <a:stretch>
                  <a:fillRect l="-1571" t="-13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圆角矩形 63"/>
          <p:cNvSpPr/>
          <p:nvPr/>
        </p:nvSpPr>
        <p:spPr bwMode="auto">
          <a:xfrm>
            <a:off x="5967408" y="3209505"/>
            <a:ext cx="452264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6127619" y="3284984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6324727" y="3501008"/>
            <a:ext cx="1265604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4788024" y="3501008"/>
            <a:ext cx="1296145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4978047" y="4040508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4525782" y="3763082"/>
            <a:ext cx="452264" cy="274099"/>
            <a:chOff x="4399821" y="3547058"/>
            <a:chExt cx="452264" cy="274099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4" name="直接箭头连接符 53"/>
          <p:cNvCxnSpPr/>
          <p:nvPr/>
        </p:nvCxnSpPr>
        <p:spPr bwMode="auto">
          <a:xfrm>
            <a:off x="4769089" y="404593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7" name="组合 66"/>
          <p:cNvGrpSpPr/>
          <p:nvPr/>
        </p:nvGrpSpPr>
        <p:grpSpPr>
          <a:xfrm>
            <a:off x="7322559" y="3789331"/>
            <a:ext cx="452264" cy="274099"/>
            <a:chOff x="4399821" y="3547058"/>
            <a:chExt cx="452264" cy="274099"/>
          </a:xfrm>
        </p:grpSpPr>
        <p:sp>
          <p:nvSpPr>
            <p:cNvPr id="68" name="圆角矩形 67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811100" y="4299255"/>
            <a:ext cx="452264" cy="274099"/>
            <a:chOff x="4399821" y="3547058"/>
            <a:chExt cx="452264" cy="27409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561892" y="4295634"/>
            <a:ext cx="452264" cy="274099"/>
            <a:chOff x="4399821" y="3547058"/>
            <a:chExt cx="452264" cy="274099"/>
          </a:xfrm>
        </p:grpSpPr>
        <p:sp>
          <p:nvSpPr>
            <p:cNvPr id="76" name="圆角矩形 75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7" name="椭圆 76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336727" y="4305966"/>
            <a:ext cx="456109" cy="274099"/>
            <a:chOff x="4399821" y="3547058"/>
            <a:chExt cx="452264" cy="274099"/>
          </a:xfrm>
        </p:grpSpPr>
        <p:sp>
          <p:nvSpPr>
            <p:cNvPr id="81" name="圆角矩形 8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 bwMode="auto">
          <a:xfrm flipH="1">
            <a:off x="4011266" y="4040508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>
            <a:off x="7759990" y="4044556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/>
          <p:nvPr/>
        </p:nvCxnSpPr>
        <p:spPr bwMode="auto">
          <a:xfrm>
            <a:off x="7551032" y="4049980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6" name="组合 85"/>
          <p:cNvGrpSpPr/>
          <p:nvPr/>
        </p:nvGrpSpPr>
        <p:grpSpPr>
          <a:xfrm>
            <a:off x="6593043" y="4303303"/>
            <a:ext cx="452264" cy="274099"/>
            <a:chOff x="4399821" y="3547058"/>
            <a:chExt cx="452264" cy="274099"/>
          </a:xfrm>
        </p:grpSpPr>
        <p:sp>
          <p:nvSpPr>
            <p:cNvPr id="87" name="圆角矩形 86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343835" y="4299682"/>
            <a:ext cx="452264" cy="274099"/>
            <a:chOff x="4399821" y="3547058"/>
            <a:chExt cx="452264" cy="274099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18670" y="4310014"/>
            <a:ext cx="456109" cy="274099"/>
            <a:chOff x="4399821" y="3547058"/>
            <a:chExt cx="452264" cy="274099"/>
          </a:xfrm>
        </p:grpSpPr>
        <p:sp>
          <p:nvSpPr>
            <p:cNvPr id="95" name="圆角矩形 94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 bwMode="auto">
          <a:xfrm flipH="1">
            <a:off x="6793209" y="4044556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4261204" y="4594377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4037933" y="4583345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3" name="直接箭头连接符 112"/>
          <p:cNvCxnSpPr/>
          <p:nvPr/>
        </p:nvCxnSpPr>
        <p:spPr bwMode="auto">
          <a:xfrm flipH="1">
            <a:off x="3811100" y="4591433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8" name="直接箭头连接符 117"/>
          <p:cNvCxnSpPr/>
          <p:nvPr/>
        </p:nvCxnSpPr>
        <p:spPr bwMode="auto">
          <a:xfrm>
            <a:off x="5016898" y="4571370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793627" y="4560338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 flipH="1">
            <a:off x="4566794" y="4568426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>
            <a:off x="5801232" y="458944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5577961" y="457841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5351128" y="458649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>
            <a:off x="7044227" y="4584804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5" name="直接箭头连接符 124"/>
          <p:cNvCxnSpPr/>
          <p:nvPr/>
        </p:nvCxnSpPr>
        <p:spPr bwMode="auto">
          <a:xfrm>
            <a:off x="6820956" y="457377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6" name="直接箭头连接符 125"/>
          <p:cNvCxnSpPr/>
          <p:nvPr/>
        </p:nvCxnSpPr>
        <p:spPr bwMode="auto">
          <a:xfrm flipH="1">
            <a:off x="6594123" y="4581860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7800666" y="4567551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8" name="直接箭头连接符 127"/>
          <p:cNvCxnSpPr/>
          <p:nvPr/>
        </p:nvCxnSpPr>
        <p:spPr bwMode="auto">
          <a:xfrm>
            <a:off x="7577395" y="4556519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/>
          <p:nvPr/>
        </p:nvCxnSpPr>
        <p:spPr bwMode="auto">
          <a:xfrm flipH="1">
            <a:off x="7350562" y="4564607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0" name="直接箭头连接符 129"/>
          <p:cNvCxnSpPr/>
          <p:nvPr/>
        </p:nvCxnSpPr>
        <p:spPr bwMode="auto">
          <a:xfrm>
            <a:off x="8579346" y="459143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/>
          <p:nvPr/>
        </p:nvCxnSpPr>
        <p:spPr bwMode="auto">
          <a:xfrm>
            <a:off x="8356075" y="458040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 flipH="1">
            <a:off x="8129242" y="458848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3" name="矩形 132"/>
          <p:cNvSpPr/>
          <p:nvPr/>
        </p:nvSpPr>
        <p:spPr>
          <a:xfrm>
            <a:off x="4770171" y="4955096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的高瘦情况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124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  <a:headEnd/>
          <a:tailEnd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2" charset="-122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  <a:effectLst/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22550</TotalTime>
  <Words>5220</Words>
  <Application>Microsoft Office PowerPoint</Application>
  <PresentationFormat>全屏显示(4:3)</PresentationFormat>
  <Paragraphs>1525</Paragraphs>
  <Slides>49</Slides>
  <Notes>49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7" baseType="lpstr">
      <vt:lpstr>Baoli SC</vt:lpstr>
      <vt:lpstr>黑体</vt:lpstr>
      <vt:lpstr>隶书</vt:lpstr>
      <vt:lpstr>宋体</vt:lpstr>
      <vt:lpstr>Microsoft YaHei</vt:lpstr>
      <vt:lpstr>Microsoft YaHei</vt:lpstr>
      <vt:lpstr>新宋体</vt:lpstr>
      <vt:lpstr>幼圆</vt:lpstr>
      <vt:lpstr>Arial</vt:lpstr>
      <vt:lpstr>Arial Black</vt:lpstr>
      <vt:lpstr>Calibri</vt:lpstr>
      <vt:lpstr>Cambria Math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B树：背景</vt:lpstr>
      <vt:lpstr>B树：背景</vt:lpstr>
      <vt:lpstr>B树：背景</vt:lpstr>
      <vt:lpstr>B树：多路平衡查找</vt:lpstr>
      <vt:lpstr>B树：多路平衡查找</vt:lpstr>
      <vt:lpstr>B树：多路平衡查找</vt:lpstr>
      <vt:lpstr>B树：多路平衡查找</vt:lpstr>
      <vt:lpstr>B树：多路平衡查找</vt:lpstr>
      <vt:lpstr>B-树 数据结构</vt:lpstr>
      <vt:lpstr>B-树 数据结构</vt:lpstr>
      <vt:lpstr>B-树：关键码查找</vt:lpstr>
      <vt:lpstr>B-树：关键码查找</vt:lpstr>
      <vt:lpstr>B-树：关键码插入</vt:lpstr>
      <vt:lpstr>B-树：关键码插入</vt:lpstr>
      <vt:lpstr>B-树：关键码插入</vt:lpstr>
      <vt:lpstr>B-树：关键码插入</vt:lpstr>
      <vt:lpstr>B-树：关键码插入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B-树：插入删除验证</vt:lpstr>
      <vt:lpstr>回顾：AVL树平衡化旋转</vt:lpstr>
      <vt:lpstr>回顾：AVL树平衡化旋转</vt:lpstr>
      <vt:lpstr>回顾：AVL树 3+4 组装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红黑树：背景</vt:lpstr>
      <vt:lpstr>红黑树：背景</vt:lpstr>
      <vt:lpstr>红黑树：背景</vt:lpstr>
      <vt:lpstr>红黑树：特性</vt:lpstr>
      <vt:lpstr>红黑树：等价性</vt:lpstr>
      <vt:lpstr>红黑树：等价性</vt:lpstr>
      <vt:lpstr>红黑树：平衡性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红黑树：节点删除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liu yebin</cp:lastModifiedBy>
  <cp:revision>2638</cp:revision>
  <dcterms:created xsi:type="dcterms:W3CDTF">2011-01-31T10:16:12Z</dcterms:created>
  <dcterms:modified xsi:type="dcterms:W3CDTF">2019-12-27T01:46:15Z</dcterms:modified>
</cp:coreProperties>
</file>